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3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635" r:id="rId2"/>
    <p:sldId id="542" r:id="rId3"/>
    <p:sldId id="574" r:id="rId4"/>
    <p:sldId id="541" r:id="rId5"/>
    <p:sldId id="634" r:id="rId6"/>
    <p:sldId id="622" r:id="rId7"/>
    <p:sldId id="633" r:id="rId8"/>
    <p:sldId id="589" r:id="rId9"/>
    <p:sldId id="642" r:id="rId10"/>
    <p:sldId id="592" r:id="rId11"/>
    <p:sldId id="639" r:id="rId12"/>
    <p:sldId id="643" r:id="rId13"/>
    <p:sldId id="645" r:id="rId14"/>
    <p:sldId id="644" r:id="rId15"/>
    <p:sldId id="648" r:id="rId16"/>
    <p:sldId id="575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129595" initials="s" lastIdx="1" clrIdx="0"/>
  <p:cmAuthor id="1" name="Man, David@DOT" initials="MD" lastIdx="2" clrIdx="1">
    <p:extLst/>
  </p:cmAuthor>
  <p:cmAuthor id="2" name="Nozzari, Sean@DOT" initials="NS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9538" autoAdjust="0"/>
  </p:normalViewPr>
  <p:slideViewPr>
    <p:cSldViewPr snapToGrid="0" snapToObjects="1">
      <p:cViewPr varScale="1">
        <p:scale>
          <a:sx n="76" d="100"/>
          <a:sy n="76" d="100"/>
        </p:scale>
        <p:origin x="67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Average Weekly Volumes</a:t>
            </a:r>
            <a:r>
              <a:rPr lang="en-US" sz="2000" baseline="0" dirty="0">
                <a:solidFill>
                  <a:schemeClr val="tx1"/>
                </a:solidFill>
                <a:latin typeface="Tw Cen MT" panose="020B0602020104020603" pitchFamily="34" charset="0"/>
              </a:rPr>
              <a:t> on I-80 in Berkeley</a:t>
            </a:r>
            <a:endParaRPr 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Westbound I-80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2016</c:v>
                </c:pt>
                <c:pt idx="1">
                  <c:v>2017 *</c:v>
                </c:pt>
                <c:pt idx="2">
                  <c:v>2018*</c:v>
                </c:pt>
                <c:pt idx="3">
                  <c:v>2019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570000</c:v>
                </c:pt>
                <c:pt idx="1">
                  <c:v>560000</c:v>
                </c:pt>
                <c:pt idx="2">
                  <c:v>598000</c:v>
                </c:pt>
                <c:pt idx="3">
                  <c:v>624000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9-49E9-A0AC-D92DFF12F0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Eastbound I-80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2016</c:v>
                </c:pt>
                <c:pt idx="1">
                  <c:v>2017 *</c:v>
                </c:pt>
                <c:pt idx="2">
                  <c:v>2018*</c:v>
                </c:pt>
                <c:pt idx="3">
                  <c:v>2019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592000</c:v>
                </c:pt>
                <c:pt idx="1">
                  <c:v>580000</c:v>
                </c:pt>
                <c:pt idx="2">
                  <c:v>618000</c:v>
                </c:pt>
                <c:pt idx="3">
                  <c:v>647000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C9-49E9-A0AC-D92DFF12F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941016"/>
        <c:axId val="190941672"/>
      </c:barChart>
      <c:catAx>
        <c:axId val="190941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90941672"/>
        <c:crosses val="autoZero"/>
        <c:auto val="1"/>
        <c:lblAlgn val="ctr"/>
        <c:lblOffset val="100"/>
        <c:noMultiLvlLbl val="0"/>
      </c:catAx>
      <c:valAx>
        <c:axId val="1909416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90941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b="0" i="0" baseline="0" dirty="0">
                <a:solidFill>
                  <a:schemeClr val="tx1"/>
                </a:solidFill>
                <a:effectLst/>
                <a:latin typeface="Tw Cen MT" panose="020B0602020104020603" pitchFamily="34" charset="0"/>
              </a:rPr>
              <a:t>Travel Time Improvements on WB I-80</a:t>
            </a:r>
            <a:endParaRPr lang="en-US" sz="3200" b="0" dirty="0"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algn="ctr">
              <a:defRPr sz="3600">
                <a:solidFill>
                  <a:schemeClr val="tx1"/>
                </a:solidFill>
              </a:defRPr>
            </a:pPr>
            <a:r>
              <a:rPr lang="en-US" sz="2400" b="0" i="0" baseline="0" dirty="0">
                <a:effectLst/>
                <a:latin typeface="Tw Cen MT" panose="020B0602020104020603" pitchFamily="34" charset="0"/>
              </a:rPr>
              <a:t>Emeryville (Powell St.) to Crockett (Pomona St.)</a:t>
            </a:r>
            <a:endParaRPr lang="en-US" sz="3200" b="0" dirty="0">
              <a:effectLst/>
              <a:latin typeface="Tw Cen MT" panose="020B0602020104020603" pitchFamily="34" charset="0"/>
            </a:endParaRPr>
          </a:p>
        </c:rich>
      </c:tx>
      <c:layout>
        <c:manualLayout>
          <c:xMode val="edge"/>
          <c:yMode val="edge"/>
          <c:x val="0.21837378556063977"/>
          <c:y val="2.7355628390675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3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'WB July'!$C$1</c:f>
              <c:strCache>
                <c:ptCount val="1"/>
                <c:pt idx="0">
                  <c:v>July. 2015 to June 2016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3.1494139279593381E-2"/>
                  <c:y val="-3.09027782605733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D-4BE1-86F9-0BB9EA21337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'WB July'!$A$2:$A$64</c:f>
              <c:numCache>
                <c:formatCode>h:mm\ AM/PM</c:formatCode>
                <c:ptCount val="59"/>
                <c:pt idx="0">
                  <c:v>0.19791666666666666</c:v>
                </c:pt>
                <c:pt idx="1">
                  <c:v>0.20833333333333334</c:v>
                </c:pt>
                <c:pt idx="2">
                  <c:v>0.21875</c:v>
                </c:pt>
                <c:pt idx="3">
                  <c:v>0.22916666666666666</c:v>
                </c:pt>
                <c:pt idx="4">
                  <c:v>0.23958333333333334</c:v>
                </c:pt>
                <c:pt idx="5">
                  <c:v>0.25</c:v>
                </c:pt>
                <c:pt idx="6">
                  <c:v>0.26041666666666669</c:v>
                </c:pt>
                <c:pt idx="7">
                  <c:v>0.27083333333333331</c:v>
                </c:pt>
                <c:pt idx="8">
                  <c:v>0.28125</c:v>
                </c:pt>
                <c:pt idx="9">
                  <c:v>0.29166666666666669</c:v>
                </c:pt>
                <c:pt idx="10">
                  <c:v>0.30208333333333331</c:v>
                </c:pt>
                <c:pt idx="11">
                  <c:v>0.3125</c:v>
                </c:pt>
                <c:pt idx="12">
                  <c:v>0.32291666666666669</c:v>
                </c:pt>
                <c:pt idx="13">
                  <c:v>0.33333333333333331</c:v>
                </c:pt>
                <c:pt idx="14">
                  <c:v>0.34375</c:v>
                </c:pt>
                <c:pt idx="15">
                  <c:v>0.35416666666666669</c:v>
                </c:pt>
                <c:pt idx="16">
                  <c:v>0.36458333333333331</c:v>
                </c:pt>
                <c:pt idx="17">
                  <c:v>0.375</c:v>
                </c:pt>
                <c:pt idx="18">
                  <c:v>0.38541666666666669</c:v>
                </c:pt>
                <c:pt idx="19">
                  <c:v>0.39583333333333331</c:v>
                </c:pt>
                <c:pt idx="20">
                  <c:v>0.40625</c:v>
                </c:pt>
                <c:pt idx="21">
                  <c:v>0.41666666666666669</c:v>
                </c:pt>
                <c:pt idx="22">
                  <c:v>0.42708333333333331</c:v>
                </c:pt>
                <c:pt idx="23">
                  <c:v>0.4375</c:v>
                </c:pt>
                <c:pt idx="24">
                  <c:v>0.44791666666666669</c:v>
                </c:pt>
                <c:pt idx="25">
                  <c:v>0.45833333333333331</c:v>
                </c:pt>
                <c:pt idx="26">
                  <c:v>0.46875</c:v>
                </c:pt>
                <c:pt idx="27">
                  <c:v>0.47916666666666669</c:v>
                </c:pt>
                <c:pt idx="28">
                  <c:v>0.48958333333333331</c:v>
                </c:pt>
                <c:pt idx="29">
                  <c:v>0.5</c:v>
                </c:pt>
                <c:pt idx="30">
                  <c:v>0.51041666666666663</c:v>
                </c:pt>
                <c:pt idx="31">
                  <c:v>0.52083333333333337</c:v>
                </c:pt>
                <c:pt idx="32">
                  <c:v>0.53125</c:v>
                </c:pt>
                <c:pt idx="33">
                  <c:v>0.54166666666666663</c:v>
                </c:pt>
                <c:pt idx="34">
                  <c:v>0.55208333333333337</c:v>
                </c:pt>
                <c:pt idx="35">
                  <c:v>0.5625</c:v>
                </c:pt>
                <c:pt idx="36">
                  <c:v>0.57291666666666663</c:v>
                </c:pt>
                <c:pt idx="37">
                  <c:v>0.58333333333333337</c:v>
                </c:pt>
                <c:pt idx="38">
                  <c:v>0.59375</c:v>
                </c:pt>
                <c:pt idx="39">
                  <c:v>0.60416666666666663</c:v>
                </c:pt>
                <c:pt idx="40">
                  <c:v>0.61458333333333337</c:v>
                </c:pt>
                <c:pt idx="41">
                  <c:v>0.625</c:v>
                </c:pt>
                <c:pt idx="42">
                  <c:v>0.63541666666666663</c:v>
                </c:pt>
                <c:pt idx="43">
                  <c:v>0.64583333333333337</c:v>
                </c:pt>
                <c:pt idx="44">
                  <c:v>0.65625</c:v>
                </c:pt>
                <c:pt idx="45">
                  <c:v>0.66666666666666663</c:v>
                </c:pt>
                <c:pt idx="46">
                  <c:v>0.67708333333333337</c:v>
                </c:pt>
                <c:pt idx="47">
                  <c:v>0.6875</c:v>
                </c:pt>
                <c:pt idx="48">
                  <c:v>0.69791666666666663</c:v>
                </c:pt>
                <c:pt idx="49">
                  <c:v>0.70833333333333337</c:v>
                </c:pt>
                <c:pt idx="50">
                  <c:v>0.71875</c:v>
                </c:pt>
                <c:pt idx="51">
                  <c:v>0.72916666666666663</c:v>
                </c:pt>
                <c:pt idx="52">
                  <c:v>0.73958333333333337</c:v>
                </c:pt>
                <c:pt idx="53">
                  <c:v>0.75</c:v>
                </c:pt>
                <c:pt idx="54">
                  <c:v>0.76041666666666663</c:v>
                </c:pt>
                <c:pt idx="55">
                  <c:v>0.77083333333333337</c:v>
                </c:pt>
                <c:pt idx="56">
                  <c:v>0.78125</c:v>
                </c:pt>
                <c:pt idx="57">
                  <c:v>0.79166666666666663</c:v>
                </c:pt>
                <c:pt idx="58">
                  <c:v>0.84375</c:v>
                </c:pt>
              </c:numCache>
            </c:numRef>
          </c:cat>
          <c:val>
            <c:numRef>
              <c:f>'WB July'!$C$2:$C$64</c:f>
              <c:numCache>
                <c:formatCode>General</c:formatCode>
                <c:ptCount val="59"/>
                <c:pt idx="0">
                  <c:v>15.25</c:v>
                </c:pt>
                <c:pt idx="1">
                  <c:v>15.55</c:v>
                </c:pt>
                <c:pt idx="2">
                  <c:v>16.2</c:v>
                </c:pt>
                <c:pt idx="3">
                  <c:v>17.05</c:v>
                </c:pt>
                <c:pt idx="4">
                  <c:v>18.45</c:v>
                </c:pt>
                <c:pt idx="5">
                  <c:v>20.216666666666665</c:v>
                </c:pt>
                <c:pt idx="6">
                  <c:v>23.416666666666668</c:v>
                </c:pt>
                <c:pt idx="7">
                  <c:v>26.833333333333332</c:v>
                </c:pt>
                <c:pt idx="8">
                  <c:v>28.933333333333334</c:v>
                </c:pt>
                <c:pt idx="9">
                  <c:v>30.333333333333332</c:v>
                </c:pt>
                <c:pt idx="10">
                  <c:v>33.216666666666669</c:v>
                </c:pt>
                <c:pt idx="11">
                  <c:v>36.016666666666666</c:v>
                </c:pt>
                <c:pt idx="12">
                  <c:v>36.96</c:v>
                </c:pt>
                <c:pt idx="13">
                  <c:v>35.383333333333333</c:v>
                </c:pt>
                <c:pt idx="14">
                  <c:v>34.25</c:v>
                </c:pt>
                <c:pt idx="15">
                  <c:v>33.466666666666669</c:v>
                </c:pt>
                <c:pt idx="16">
                  <c:v>31.883333333333333</c:v>
                </c:pt>
                <c:pt idx="17">
                  <c:v>28.916666666666668</c:v>
                </c:pt>
                <c:pt idx="18">
                  <c:v>26.316666666666666</c:v>
                </c:pt>
                <c:pt idx="19">
                  <c:v>24.716666666666665</c:v>
                </c:pt>
                <c:pt idx="20">
                  <c:v>23.383333333333333</c:v>
                </c:pt>
                <c:pt idx="21">
                  <c:v>21.6</c:v>
                </c:pt>
                <c:pt idx="22">
                  <c:v>20.816666666666666</c:v>
                </c:pt>
                <c:pt idx="23">
                  <c:v>20.95</c:v>
                </c:pt>
                <c:pt idx="24">
                  <c:v>21.2</c:v>
                </c:pt>
                <c:pt idx="25">
                  <c:v>20.933333333333334</c:v>
                </c:pt>
                <c:pt idx="26">
                  <c:v>20.833333333333332</c:v>
                </c:pt>
                <c:pt idx="27">
                  <c:v>21</c:v>
                </c:pt>
                <c:pt idx="28">
                  <c:v>21.166666666666668</c:v>
                </c:pt>
                <c:pt idx="29">
                  <c:v>20.933333333333334</c:v>
                </c:pt>
                <c:pt idx="30">
                  <c:v>20.6</c:v>
                </c:pt>
                <c:pt idx="31">
                  <c:v>20.616666666666667</c:v>
                </c:pt>
                <c:pt idx="32">
                  <c:v>20.616666666666667</c:v>
                </c:pt>
                <c:pt idx="33">
                  <c:v>20.416666666666668</c:v>
                </c:pt>
                <c:pt idx="34">
                  <c:v>20.3</c:v>
                </c:pt>
                <c:pt idx="35">
                  <c:v>20.216666666666665</c:v>
                </c:pt>
                <c:pt idx="36">
                  <c:v>20.283333333333335</c:v>
                </c:pt>
                <c:pt idx="37">
                  <c:v>20.233333333333334</c:v>
                </c:pt>
                <c:pt idx="38">
                  <c:v>20.55</c:v>
                </c:pt>
                <c:pt idx="39">
                  <c:v>21.316666666666666</c:v>
                </c:pt>
                <c:pt idx="40">
                  <c:v>22.283333333333335</c:v>
                </c:pt>
                <c:pt idx="41">
                  <c:v>22.35</c:v>
                </c:pt>
                <c:pt idx="42">
                  <c:v>22.366666666666667</c:v>
                </c:pt>
                <c:pt idx="43">
                  <c:v>22.066666666666666</c:v>
                </c:pt>
                <c:pt idx="44">
                  <c:v>22.233333333333334</c:v>
                </c:pt>
                <c:pt idx="45">
                  <c:v>21.65</c:v>
                </c:pt>
                <c:pt idx="46">
                  <c:v>21.583333333333332</c:v>
                </c:pt>
                <c:pt idx="47">
                  <c:v>21.216666666666665</c:v>
                </c:pt>
                <c:pt idx="48">
                  <c:v>21.35</c:v>
                </c:pt>
                <c:pt idx="49">
                  <c:v>21.366666666666667</c:v>
                </c:pt>
                <c:pt idx="50">
                  <c:v>21.933333333333334</c:v>
                </c:pt>
                <c:pt idx="51">
                  <c:v>21.9</c:v>
                </c:pt>
                <c:pt idx="52">
                  <c:v>21.116666666666667</c:v>
                </c:pt>
                <c:pt idx="53">
                  <c:v>19.983333333333334</c:v>
                </c:pt>
                <c:pt idx="54">
                  <c:v>19.45</c:v>
                </c:pt>
                <c:pt idx="55">
                  <c:v>18.850000000000001</c:v>
                </c:pt>
                <c:pt idx="56">
                  <c:v>17.966666666666665</c:v>
                </c:pt>
                <c:pt idx="57">
                  <c:v>17.166666666666668</c:v>
                </c:pt>
                <c:pt idx="58">
                  <c:v>16.033333333333335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D5-456E-8FA9-EABAB0A0BA8B}"/>
            </c:ext>
          </c:extLst>
        </c:ser>
        <c:ser>
          <c:idx val="2"/>
          <c:order val="2"/>
          <c:tx>
            <c:strRef>
              <c:f>'WB July'!$D$1</c:f>
              <c:strCache>
                <c:ptCount val="1"/>
                <c:pt idx="0">
                  <c:v>July. 2016 to July 2017 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D0D-4BE1-86F9-0BB9EA21337E}"/>
              </c:ext>
            </c:extLst>
          </c:dPt>
          <c:cat>
            <c:numRef>
              <c:f>'WB July'!$A$2:$A$64</c:f>
              <c:numCache>
                <c:formatCode>h:mm\ AM/PM</c:formatCode>
                <c:ptCount val="59"/>
                <c:pt idx="0">
                  <c:v>0.19791666666666666</c:v>
                </c:pt>
                <c:pt idx="1">
                  <c:v>0.20833333333333334</c:v>
                </c:pt>
                <c:pt idx="2">
                  <c:v>0.21875</c:v>
                </c:pt>
                <c:pt idx="3">
                  <c:v>0.22916666666666666</c:v>
                </c:pt>
                <c:pt idx="4">
                  <c:v>0.23958333333333334</c:v>
                </c:pt>
                <c:pt idx="5">
                  <c:v>0.25</c:v>
                </c:pt>
                <c:pt idx="6">
                  <c:v>0.26041666666666669</c:v>
                </c:pt>
                <c:pt idx="7">
                  <c:v>0.27083333333333331</c:v>
                </c:pt>
                <c:pt idx="8">
                  <c:v>0.28125</c:v>
                </c:pt>
                <c:pt idx="9">
                  <c:v>0.29166666666666669</c:v>
                </c:pt>
                <c:pt idx="10">
                  <c:v>0.30208333333333331</c:v>
                </c:pt>
                <c:pt idx="11">
                  <c:v>0.3125</c:v>
                </c:pt>
                <c:pt idx="12">
                  <c:v>0.32291666666666669</c:v>
                </c:pt>
                <c:pt idx="13">
                  <c:v>0.33333333333333331</c:v>
                </c:pt>
                <c:pt idx="14">
                  <c:v>0.34375</c:v>
                </c:pt>
                <c:pt idx="15">
                  <c:v>0.35416666666666669</c:v>
                </c:pt>
                <c:pt idx="16">
                  <c:v>0.36458333333333331</c:v>
                </c:pt>
                <c:pt idx="17">
                  <c:v>0.375</c:v>
                </c:pt>
                <c:pt idx="18">
                  <c:v>0.38541666666666669</c:v>
                </c:pt>
                <c:pt idx="19">
                  <c:v>0.39583333333333331</c:v>
                </c:pt>
                <c:pt idx="20">
                  <c:v>0.40625</c:v>
                </c:pt>
                <c:pt idx="21">
                  <c:v>0.41666666666666669</c:v>
                </c:pt>
                <c:pt idx="22">
                  <c:v>0.42708333333333331</c:v>
                </c:pt>
                <c:pt idx="23">
                  <c:v>0.4375</c:v>
                </c:pt>
                <c:pt idx="24">
                  <c:v>0.44791666666666669</c:v>
                </c:pt>
                <c:pt idx="25">
                  <c:v>0.45833333333333331</c:v>
                </c:pt>
                <c:pt idx="26">
                  <c:v>0.46875</c:v>
                </c:pt>
                <c:pt idx="27">
                  <c:v>0.47916666666666669</c:v>
                </c:pt>
                <c:pt idx="28">
                  <c:v>0.48958333333333331</c:v>
                </c:pt>
                <c:pt idx="29">
                  <c:v>0.5</c:v>
                </c:pt>
                <c:pt idx="30">
                  <c:v>0.51041666666666663</c:v>
                </c:pt>
                <c:pt idx="31">
                  <c:v>0.52083333333333337</c:v>
                </c:pt>
                <c:pt idx="32">
                  <c:v>0.53125</c:v>
                </c:pt>
                <c:pt idx="33">
                  <c:v>0.54166666666666663</c:v>
                </c:pt>
                <c:pt idx="34">
                  <c:v>0.55208333333333337</c:v>
                </c:pt>
                <c:pt idx="35">
                  <c:v>0.5625</c:v>
                </c:pt>
                <c:pt idx="36">
                  <c:v>0.57291666666666663</c:v>
                </c:pt>
                <c:pt idx="37">
                  <c:v>0.58333333333333337</c:v>
                </c:pt>
                <c:pt idx="38">
                  <c:v>0.59375</c:v>
                </c:pt>
                <c:pt idx="39">
                  <c:v>0.60416666666666663</c:v>
                </c:pt>
                <c:pt idx="40">
                  <c:v>0.61458333333333337</c:v>
                </c:pt>
                <c:pt idx="41">
                  <c:v>0.625</c:v>
                </c:pt>
                <c:pt idx="42">
                  <c:v>0.63541666666666663</c:v>
                </c:pt>
                <c:pt idx="43">
                  <c:v>0.64583333333333337</c:v>
                </c:pt>
                <c:pt idx="44">
                  <c:v>0.65625</c:v>
                </c:pt>
                <c:pt idx="45">
                  <c:v>0.66666666666666663</c:v>
                </c:pt>
                <c:pt idx="46">
                  <c:v>0.67708333333333337</c:v>
                </c:pt>
                <c:pt idx="47">
                  <c:v>0.6875</c:v>
                </c:pt>
                <c:pt idx="48">
                  <c:v>0.69791666666666663</c:v>
                </c:pt>
                <c:pt idx="49">
                  <c:v>0.70833333333333337</c:v>
                </c:pt>
                <c:pt idx="50">
                  <c:v>0.71875</c:v>
                </c:pt>
                <c:pt idx="51">
                  <c:v>0.72916666666666663</c:v>
                </c:pt>
                <c:pt idx="52">
                  <c:v>0.73958333333333337</c:v>
                </c:pt>
                <c:pt idx="53">
                  <c:v>0.75</c:v>
                </c:pt>
                <c:pt idx="54">
                  <c:v>0.76041666666666663</c:v>
                </c:pt>
                <c:pt idx="55">
                  <c:v>0.77083333333333337</c:v>
                </c:pt>
                <c:pt idx="56">
                  <c:v>0.78125</c:v>
                </c:pt>
                <c:pt idx="57">
                  <c:v>0.79166666666666663</c:v>
                </c:pt>
                <c:pt idx="58">
                  <c:v>0.84375</c:v>
                </c:pt>
              </c:numCache>
            </c:numRef>
          </c:cat>
          <c:val>
            <c:numRef>
              <c:f>'WB July'!$D$2:$D$64</c:f>
              <c:numCache>
                <c:formatCode>General</c:formatCode>
                <c:ptCount val="59"/>
                <c:pt idx="0">
                  <c:v>15.45</c:v>
                </c:pt>
                <c:pt idx="1">
                  <c:v>15.85</c:v>
                </c:pt>
                <c:pt idx="2">
                  <c:v>16.75</c:v>
                </c:pt>
                <c:pt idx="3">
                  <c:v>18.133333333333333</c:v>
                </c:pt>
                <c:pt idx="4">
                  <c:v>19.883333333333333</c:v>
                </c:pt>
                <c:pt idx="5">
                  <c:v>21.5</c:v>
                </c:pt>
                <c:pt idx="6">
                  <c:v>24.216666666666665</c:v>
                </c:pt>
                <c:pt idx="7">
                  <c:v>27.3</c:v>
                </c:pt>
                <c:pt idx="8">
                  <c:v>29.55</c:v>
                </c:pt>
                <c:pt idx="9">
                  <c:v>30.733333333333334</c:v>
                </c:pt>
                <c:pt idx="10">
                  <c:v>33.283333333333331</c:v>
                </c:pt>
                <c:pt idx="11">
                  <c:v>36.216666666666669</c:v>
                </c:pt>
                <c:pt idx="12">
                  <c:v>37.233333333333334</c:v>
                </c:pt>
                <c:pt idx="13">
                  <c:v>35.716666666666669</c:v>
                </c:pt>
                <c:pt idx="14">
                  <c:v>34.333333333333336</c:v>
                </c:pt>
                <c:pt idx="15">
                  <c:v>33.033333333333331</c:v>
                </c:pt>
                <c:pt idx="16">
                  <c:v>30.85</c:v>
                </c:pt>
                <c:pt idx="17">
                  <c:v>27.883333333333333</c:v>
                </c:pt>
                <c:pt idx="18">
                  <c:v>25.7</c:v>
                </c:pt>
                <c:pt idx="19">
                  <c:v>24.116666666666667</c:v>
                </c:pt>
                <c:pt idx="20">
                  <c:v>22.916666666666668</c:v>
                </c:pt>
                <c:pt idx="21">
                  <c:v>21.2</c:v>
                </c:pt>
                <c:pt idx="22">
                  <c:v>20.350000000000001</c:v>
                </c:pt>
                <c:pt idx="23">
                  <c:v>20.366666666666667</c:v>
                </c:pt>
                <c:pt idx="24">
                  <c:v>20.75</c:v>
                </c:pt>
                <c:pt idx="25">
                  <c:v>20.583333333333332</c:v>
                </c:pt>
                <c:pt idx="26">
                  <c:v>20.633333333333333</c:v>
                </c:pt>
                <c:pt idx="27">
                  <c:v>20.7</c:v>
                </c:pt>
                <c:pt idx="28">
                  <c:v>20.683333333333334</c:v>
                </c:pt>
                <c:pt idx="29">
                  <c:v>20.433333333333334</c:v>
                </c:pt>
                <c:pt idx="30">
                  <c:v>20.5</c:v>
                </c:pt>
                <c:pt idx="31">
                  <c:v>20.566666666666666</c:v>
                </c:pt>
                <c:pt idx="32">
                  <c:v>20.666666666666668</c:v>
                </c:pt>
                <c:pt idx="33">
                  <c:v>20.616666666666667</c:v>
                </c:pt>
                <c:pt idx="34">
                  <c:v>20.6</c:v>
                </c:pt>
                <c:pt idx="35">
                  <c:v>20.633333333333333</c:v>
                </c:pt>
                <c:pt idx="36">
                  <c:v>20.75</c:v>
                </c:pt>
                <c:pt idx="37">
                  <c:v>20.8</c:v>
                </c:pt>
                <c:pt idx="38">
                  <c:v>21.366666666666667</c:v>
                </c:pt>
                <c:pt idx="39">
                  <c:v>21.916666666666668</c:v>
                </c:pt>
                <c:pt idx="40">
                  <c:v>22.55</c:v>
                </c:pt>
                <c:pt idx="41">
                  <c:v>22.183333333333334</c:v>
                </c:pt>
                <c:pt idx="42">
                  <c:v>21.9</c:v>
                </c:pt>
                <c:pt idx="43">
                  <c:v>21.233333333333334</c:v>
                </c:pt>
                <c:pt idx="44">
                  <c:v>21.233333333333334</c:v>
                </c:pt>
                <c:pt idx="45">
                  <c:v>20.7</c:v>
                </c:pt>
                <c:pt idx="46">
                  <c:v>20.683333333333334</c:v>
                </c:pt>
                <c:pt idx="47">
                  <c:v>20.566666666666666</c:v>
                </c:pt>
                <c:pt idx="48">
                  <c:v>20.983333333333334</c:v>
                </c:pt>
                <c:pt idx="49">
                  <c:v>20.933333333333334</c:v>
                </c:pt>
                <c:pt idx="50">
                  <c:v>21.35</c:v>
                </c:pt>
                <c:pt idx="51">
                  <c:v>21.516666666666666</c:v>
                </c:pt>
                <c:pt idx="52">
                  <c:v>20.866666666666667</c:v>
                </c:pt>
                <c:pt idx="53">
                  <c:v>19.816666666666666</c:v>
                </c:pt>
                <c:pt idx="54">
                  <c:v>19.3</c:v>
                </c:pt>
                <c:pt idx="55">
                  <c:v>18.783333333333335</c:v>
                </c:pt>
                <c:pt idx="56">
                  <c:v>18.133333333333333</c:v>
                </c:pt>
                <c:pt idx="57">
                  <c:v>17.600000000000001</c:v>
                </c:pt>
                <c:pt idx="58">
                  <c:v>16.633333333333333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D5-456E-8FA9-EABAB0A0BA8B}"/>
            </c:ext>
          </c:extLst>
        </c:ser>
        <c:ser>
          <c:idx val="3"/>
          <c:order val="3"/>
          <c:tx>
            <c:strRef>
              <c:f>'WB July'!$E$1</c:f>
              <c:strCache>
                <c:ptCount val="1"/>
                <c:pt idx="0">
                  <c:v>July. 2017 to June 2018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'WB July'!$A$2:$A$64</c:f>
              <c:numCache>
                <c:formatCode>h:mm\ AM/PM</c:formatCode>
                <c:ptCount val="59"/>
                <c:pt idx="0">
                  <c:v>0.19791666666666666</c:v>
                </c:pt>
                <c:pt idx="1">
                  <c:v>0.20833333333333334</c:v>
                </c:pt>
                <c:pt idx="2">
                  <c:v>0.21875</c:v>
                </c:pt>
                <c:pt idx="3">
                  <c:v>0.22916666666666666</c:v>
                </c:pt>
                <c:pt idx="4">
                  <c:v>0.23958333333333334</c:v>
                </c:pt>
                <c:pt idx="5">
                  <c:v>0.25</c:v>
                </c:pt>
                <c:pt idx="6">
                  <c:v>0.26041666666666669</c:v>
                </c:pt>
                <c:pt idx="7">
                  <c:v>0.27083333333333331</c:v>
                </c:pt>
                <c:pt idx="8">
                  <c:v>0.28125</c:v>
                </c:pt>
                <c:pt idx="9">
                  <c:v>0.29166666666666669</c:v>
                </c:pt>
                <c:pt idx="10">
                  <c:v>0.30208333333333331</c:v>
                </c:pt>
                <c:pt idx="11">
                  <c:v>0.3125</c:v>
                </c:pt>
                <c:pt idx="12">
                  <c:v>0.32291666666666669</c:v>
                </c:pt>
                <c:pt idx="13">
                  <c:v>0.33333333333333331</c:v>
                </c:pt>
                <c:pt idx="14">
                  <c:v>0.34375</c:v>
                </c:pt>
                <c:pt idx="15">
                  <c:v>0.35416666666666669</c:v>
                </c:pt>
                <c:pt idx="16">
                  <c:v>0.36458333333333331</c:v>
                </c:pt>
                <c:pt idx="17">
                  <c:v>0.375</c:v>
                </c:pt>
                <c:pt idx="18">
                  <c:v>0.38541666666666669</c:v>
                </c:pt>
                <c:pt idx="19">
                  <c:v>0.39583333333333331</c:v>
                </c:pt>
                <c:pt idx="20">
                  <c:v>0.40625</c:v>
                </c:pt>
                <c:pt idx="21">
                  <c:v>0.41666666666666669</c:v>
                </c:pt>
                <c:pt idx="22">
                  <c:v>0.42708333333333331</c:v>
                </c:pt>
                <c:pt idx="23">
                  <c:v>0.4375</c:v>
                </c:pt>
                <c:pt idx="24">
                  <c:v>0.44791666666666669</c:v>
                </c:pt>
                <c:pt idx="25">
                  <c:v>0.45833333333333331</c:v>
                </c:pt>
                <c:pt idx="26">
                  <c:v>0.46875</c:v>
                </c:pt>
                <c:pt idx="27">
                  <c:v>0.47916666666666669</c:v>
                </c:pt>
                <c:pt idx="28">
                  <c:v>0.48958333333333331</c:v>
                </c:pt>
                <c:pt idx="29">
                  <c:v>0.5</c:v>
                </c:pt>
                <c:pt idx="30">
                  <c:v>0.51041666666666663</c:v>
                </c:pt>
                <c:pt idx="31">
                  <c:v>0.52083333333333337</c:v>
                </c:pt>
                <c:pt idx="32">
                  <c:v>0.53125</c:v>
                </c:pt>
                <c:pt idx="33">
                  <c:v>0.54166666666666663</c:v>
                </c:pt>
                <c:pt idx="34">
                  <c:v>0.55208333333333337</c:v>
                </c:pt>
                <c:pt idx="35">
                  <c:v>0.5625</c:v>
                </c:pt>
                <c:pt idx="36">
                  <c:v>0.57291666666666663</c:v>
                </c:pt>
                <c:pt idx="37">
                  <c:v>0.58333333333333337</c:v>
                </c:pt>
                <c:pt idx="38">
                  <c:v>0.59375</c:v>
                </c:pt>
                <c:pt idx="39">
                  <c:v>0.60416666666666663</c:v>
                </c:pt>
                <c:pt idx="40">
                  <c:v>0.61458333333333337</c:v>
                </c:pt>
                <c:pt idx="41">
                  <c:v>0.625</c:v>
                </c:pt>
                <c:pt idx="42">
                  <c:v>0.63541666666666663</c:v>
                </c:pt>
                <c:pt idx="43">
                  <c:v>0.64583333333333337</c:v>
                </c:pt>
                <c:pt idx="44">
                  <c:v>0.65625</c:v>
                </c:pt>
                <c:pt idx="45">
                  <c:v>0.66666666666666663</c:v>
                </c:pt>
                <c:pt idx="46">
                  <c:v>0.67708333333333337</c:v>
                </c:pt>
                <c:pt idx="47">
                  <c:v>0.6875</c:v>
                </c:pt>
                <c:pt idx="48">
                  <c:v>0.69791666666666663</c:v>
                </c:pt>
                <c:pt idx="49">
                  <c:v>0.70833333333333337</c:v>
                </c:pt>
                <c:pt idx="50">
                  <c:v>0.71875</c:v>
                </c:pt>
                <c:pt idx="51">
                  <c:v>0.72916666666666663</c:v>
                </c:pt>
                <c:pt idx="52">
                  <c:v>0.73958333333333337</c:v>
                </c:pt>
                <c:pt idx="53">
                  <c:v>0.75</c:v>
                </c:pt>
                <c:pt idx="54">
                  <c:v>0.76041666666666663</c:v>
                </c:pt>
                <c:pt idx="55">
                  <c:v>0.77083333333333337</c:v>
                </c:pt>
                <c:pt idx="56">
                  <c:v>0.78125</c:v>
                </c:pt>
                <c:pt idx="57">
                  <c:v>0.79166666666666663</c:v>
                </c:pt>
                <c:pt idx="58">
                  <c:v>0.84375</c:v>
                </c:pt>
              </c:numCache>
            </c:numRef>
          </c:cat>
          <c:val>
            <c:numRef>
              <c:f>'WB July'!$E$2:$E$64</c:f>
              <c:numCache>
                <c:formatCode>General</c:formatCode>
                <c:ptCount val="59"/>
                <c:pt idx="0">
                  <c:v>16.05</c:v>
                </c:pt>
                <c:pt idx="1">
                  <c:v>16.366666666666667</c:v>
                </c:pt>
                <c:pt idx="2">
                  <c:v>17.016666666666666</c:v>
                </c:pt>
                <c:pt idx="3">
                  <c:v>17.983333333333334</c:v>
                </c:pt>
                <c:pt idx="4">
                  <c:v>19.7</c:v>
                </c:pt>
                <c:pt idx="5">
                  <c:v>21.466666666666665</c:v>
                </c:pt>
                <c:pt idx="6">
                  <c:v>24.55</c:v>
                </c:pt>
                <c:pt idx="7">
                  <c:v>27.483333333333334</c:v>
                </c:pt>
                <c:pt idx="8">
                  <c:v>29.533333333333335</c:v>
                </c:pt>
                <c:pt idx="9">
                  <c:v>30.716666666666665</c:v>
                </c:pt>
                <c:pt idx="10">
                  <c:v>33.15</c:v>
                </c:pt>
                <c:pt idx="11">
                  <c:v>35.6</c:v>
                </c:pt>
                <c:pt idx="12">
                  <c:v>36.31666666666667</c:v>
                </c:pt>
                <c:pt idx="13">
                  <c:v>34.833333333333336</c:v>
                </c:pt>
                <c:pt idx="14">
                  <c:v>33.56666666666667</c:v>
                </c:pt>
                <c:pt idx="15">
                  <c:v>31.85</c:v>
                </c:pt>
                <c:pt idx="16">
                  <c:v>29.733333333333334</c:v>
                </c:pt>
                <c:pt idx="17">
                  <c:v>27.266666666666666</c:v>
                </c:pt>
                <c:pt idx="18">
                  <c:v>25.133333333333333</c:v>
                </c:pt>
                <c:pt idx="19">
                  <c:v>23.583333333333332</c:v>
                </c:pt>
                <c:pt idx="20">
                  <c:v>22.383333333333333</c:v>
                </c:pt>
                <c:pt idx="21">
                  <c:v>21.183333333333334</c:v>
                </c:pt>
                <c:pt idx="22">
                  <c:v>20.783333333333335</c:v>
                </c:pt>
                <c:pt idx="23">
                  <c:v>20.85</c:v>
                </c:pt>
                <c:pt idx="24">
                  <c:v>20.966666666666665</c:v>
                </c:pt>
                <c:pt idx="25">
                  <c:v>20.833333333333332</c:v>
                </c:pt>
                <c:pt idx="26">
                  <c:v>20.583333333333332</c:v>
                </c:pt>
                <c:pt idx="27">
                  <c:v>20.683333333333334</c:v>
                </c:pt>
                <c:pt idx="28">
                  <c:v>20.583333333333332</c:v>
                </c:pt>
                <c:pt idx="29">
                  <c:v>20.183333333333334</c:v>
                </c:pt>
                <c:pt idx="30">
                  <c:v>19.899999999999999</c:v>
                </c:pt>
                <c:pt idx="31">
                  <c:v>20.083333333333332</c:v>
                </c:pt>
                <c:pt idx="32">
                  <c:v>20.149999999999999</c:v>
                </c:pt>
                <c:pt idx="33">
                  <c:v>20.033333333333335</c:v>
                </c:pt>
                <c:pt idx="34">
                  <c:v>20.066666666666666</c:v>
                </c:pt>
                <c:pt idx="35">
                  <c:v>19.95</c:v>
                </c:pt>
                <c:pt idx="36">
                  <c:v>20.066666666666666</c:v>
                </c:pt>
                <c:pt idx="37">
                  <c:v>20.333333333333332</c:v>
                </c:pt>
                <c:pt idx="38">
                  <c:v>20.533333333333335</c:v>
                </c:pt>
                <c:pt idx="39">
                  <c:v>20.8</c:v>
                </c:pt>
                <c:pt idx="40">
                  <c:v>21.283333333333335</c:v>
                </c:pt>
                <c:pt idx="41">
                  <c:v>20.9</c:v>
                </c:pt>
                <c:pt idx="42">
                  <c:v>20.7</c:v>
                </c:pt>
                <c:pt idx="43">
                  <c:v>20.3</c:v>
                </c:pt>
                <c:pt idx="44">
                  <c:v>20.266666666666666</c:v>
                </c:pt>
                <c:pt idx="45">
                  <c:v>19.616666666666667</c:v>
                </c:pt>
                <c:pt idx="46">
                  <c:v>19.466666666666665</c:v>
                </c:pt>
                <c:pt idx="47">
                  <c:v>19.649999999999999</c:v>
                </c:pt>
                <c:pt idx="48">
                  <c:v>20.033333333333335</c:v>
                </c:pt>
                <c:pt idx="49">
                  <c:v>20.016666666666666</c:v>
                </c:pt>
                <c:pt idx="50">
                  <c:v>20.399999999999999</c:v>
                </c:pt>
                <c:pt idx="51">
                  <c:v>20.399999999999999</c:v>
                </c:pt>
                <c:pt idx="52">
                  <c:v>19.416666666666668</c:v>
                </c:pt>
                <c:pt idx="53">
                  <c:v>18.216666666666665</c:v>
                </c:pt>
                <c:pt idx="54">
                  <c:v>17.616666666666667</c:v>
                </c:pt>
                <c:pt idx="55">
                  <c:v>17.366666666666667</c:v>
                </c:pt>
                <c:pt idx="56">
                  <c:v>17.033333333333335</c:v>
                </c:pt>
                <c:pt idx="57">
                  <c:v>16.766666666666666</c:v>
                </c:pt>
                <c:pt idx="58">
                  <c:v>16.066666666666666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D5-456E-8FA9-EABAB0A0BA8B}"/>
            </c:ext>
          </c:extLst>
        </c:ser>
        <c:ser>
          <c:idx val="4"/>
          <c:order val="4"/>
          <c:tx>
            <c:strRef>
              <c:f>'WB July'!$F$1</c:f>
              <c:strCache>
                <c:ptCount val="1"/>
                <c:pt idx="0">
                  <c:v>July. 2018 to June 2019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076-4852-907A-15C8DBD964E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76-4852-907A-15C8DBD964E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76-4852-907A-15C8DBD964E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76-4852-907A-15C8DBD964E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76-4852-907A-15C8DBD964E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76-4852-907A-15C8DBD964E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76-4852-907A-15C8DBD964E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76-4852-907A-15C8DBD964E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76-4852-907A-15C8DBD964E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76-4852-907A-15C8DBD964E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76-4852-907A-15C8DBD964E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076-4852-907A-15C8DBD964E1}"/>
                </c:ext>
              </c:extLst>
            </c:dLbl>
            <c:dLbl>
              <c:idx val="12"/>
              <c:layout>
                <c:manualLayout>
                  <c:x val="-4.19921857061245E-2"/>
                  <c:y val="0.1473965273699549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3A-C076-4852-907A-15C8DBD964E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076-4852-907A-15C8DBD964E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076-4852-907A-15C8DBD964E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076-4852-907A-15C8DBD964E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76-4852-907A-15C8DBD964E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076-4852-907A-15C8DBD964E1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076-4852-907A-15C8DBD964E1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076-4852-907A-15C8DBD964E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076-4852-907A-15C8DBD964E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076-4852-907A-15C8DBD964E1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076-4852-907A-15C8DBD964E1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076-4852-907A-15C8DBD964E1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076-4852-907A-15C8DBD964E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076-4852-907A-15C8DBD964E1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076-4852-907A-15C8DBD964E1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076-4852-907A-15C8DBD964E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076-4852-907A-15C8DBD964E1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076-4852-907A-15C8DBD964E1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076-4852-907A-15C8DBD964E1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076-4852-907A-15C8DBD964E1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076-4852-907A-15C8DBD964E1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076-4852-907A-15C8DBD964E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076-4852-907A-15C8DBD964E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076-4852-907A-15C8DBD964E1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076-4852-907A-15C8DBD964E1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076-4852-907A-15C8DBD964E1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076-4852-907A-15C8DBD964E1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076-4852-907A-15C8DBD964E1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076-4852-907A-15C8DBD964E1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076-4852-907A-15C8DBD964E1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076-4852-907A-15C8DBD964E1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076-4852-907A-15C8DBD964E1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076-4852-907A-15C8DBD964E1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076-4852-907A-15C8DBD964E1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076-4852-907A-15C8DBD964E1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C076-4852-907A-15C8DBD964E1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C076-4852-907A-15C8DBD964E1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076-4852-907A-15C8DBD964E1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076-4852-907A-15C8DBD964E1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076-4852-907A-15C8DBD964E1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076-4852-907A-15C8DBD964E1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C076-4852-907A-15C8DBD964E1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076-4852-907A-15C8DBD964E1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C076-4852-907A-15C8DBD964E1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C076-4852-907A-15C8DBD964E1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076-4852-907A-15C8DBD964E1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076-4852-907A-15C8DBD964E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'WB July'!$A$2:$A$64</c:f>
              <c:numCache>
                <c:formatCode>h:mm\ AM/PM</c:formatCode>
                <c:ptCount val="59"/>
                <c:pt idx="0">
                  <c:v>0.19791666666666666</c:v>
                </c:pt>
                <c:pt idx="1">
                  <c:v>0.20833333333333334</c:v>
                </c:pt>
                <c:pt idx="2">
                  <c:v>0.21875</c:v>
                </c:pt>
                <c:pt idx="3">
                  <c:v>0.22916666666666666</c:v>
                </c:pt>
                <c:pt idx="4">
                  <c:v>0.23958333333333334</c:v>
                </c:pt>
                <c:pt idx="5">
                  <c:v>0.25</c:v>
                </c:pt>
                <c:pt idx="6">
                  <c:v>0.26041666666666669</c:v>
                </c:pt>
                <c:pt idx="7">
                  <c:v>0.27083333333333331</c:v>
                </c:pt>
                <c:pt idx="8">
                  <c:v>0.28125</c:v>
                </c:pt>
                <c:pt idx="9">
                  <c:v>0.29166666666666669</c:v>
                </c:pt>
                <c:pt idx="10">
                  <c:v>0.30208333333333331</c:v>
                </c:pt>
                <c:pt idx="11">
                  <c:v>0.3125</c:v>
                </c:pt>
                <c:pt idx="12">
                  <c:v>0.32291666666666669</c:v>
                </c:pt>
                <c:pt idx="13">
                  <c:v>0.33333333333333331</c:v>
                </c:pt>
                <c:pt idx="14">
                  <c:v>0.34375</c:v>
                </c:pt>
                <c:pt idx="15">
                  <c:v>0.35416666666666669</c:v>
                </c:pt>
                <c:pt idx="16">
                  <c:v>0.36458333333333331</c:v>
                </c:pt>
                <c:pt idx="17">
                  <c:v>0.375</c:v>
                </c:pt>
                <c:pt idx="18">
                  <c:v>0.38541666666666669</c:v>
                </c:pt>
                <c:pt idx="19">
                  <c:v>0.39583333333333331</c:v>
                </c:pt>
                <c:pt idx="20">
                  <c:v>0.40625</c:v>
                </c:pt>
                <c:pt idx="21">
                  <c:v>0.41666666666666669</c:v>
                </c:pt>
                <c:pt idx="22">
                  <c:v>0.42708333333333331</c:v>
                </c:pt>
                <c:pt idx="23">
                  <c:v>0.4375</c:v>
                </c:pt>
                <c:pt idx="24">
                  <c:v>0.44791666666666669</c:v>
                </c:pt>
                <c:pt idx="25">
                  <c:v>0.45833333333333331</c:v>
                </c:pt>
                <c:pt idx="26">
                  <c:v>0.46875</c:v>
                </c:pt>
                <c:pt idx="27">
                  <c:v>0.47916666666666669</c:v>
                </c:pt>
                <c:pt idx="28">
                  <c:v>0.48958333333333331</c:v>
                </c:pt>
                <c:pt idx="29">
                  <c:v>0.5</c:v>
                </c:pt>
                <c:pt idx="30">
                  <c:v>0.51041666666666663</c:v>
                </c:pt>
                <c:pt idx="31">
                  <c:v>0.52083333333333337</c:v>
                </c:pt>
                <c:pt idx="32">
                  <c:v>0.53125</c:v>
                </c:pt>
                <c:pt idx="33">
                  <c:v>0.54166666666666663</c:v>
                </c:pt>
                <c:pt idx="34">
                  <c:v>0.55208333333333337</c:v>
                </c:pt>
                <c:pt idx="35">
                  <c:v>0.5625</c:v>
                </c:pt>
                <c:pt idx="36">
                  <c:v>0.57291666666666663</c:v>
                </c:pt>
                <c:pt idx="37">
                  <c:v>0.58333333333333337</c:v>
                </c:pt>
                <c:pt idx="38">
                  <c:v>0.59375</c:v>
                </c:pt>
                <c:pt idx="39">
                  <c:v>0.60416666666666663</c:v>
                </c:pt>
                <c:pt idx="40">
                  <c:v>0.61458333333333337</c:v>
                </c:pt>
                <c:pt idx="41">
                  <c:v>0.625</c:v>
                </c:pt>
                <c:pt idx="42">
                  <c:v>0.63541666666666663</c:v>
                </c:pt>
                <c:pt idx="43">
                  <c:v>0.64583333333333337</c:v>
                </c:pt>
                <c:pt idx="44">
                  <c:v>0.65625</c:v>
                </c:pt>
                <c:pt idx="45">
                  <c:v>0.66666666666666663</c:v>
                </c:pt>
                <c:pt idx="46">
                  <c:v>0.67708333333333337</c:v>
                </c:pt>
                <c:pt idx="47">
                  <c:v>0.6875</c:v>
                </c:pt>
                <c:pt idx="48">
                  <c:v>0.69791666666666663</c:v>
                </c:pt>
                <c:pt idx="49">
                  <c:v>0.70833333333333337</c:v>
                </c:pt>
                <c:pt idx="50">
                  <c:v>0.71875</c:v>
                </c:pt>
                <c:pt idx="51">
                  <c:v>0.72916666666666663</c:v>
                </c:pt>
                <c:pt idx="52">
                  <c:v>0.73958333333333337</c:v>
                </c:pt>
                <c:pt idx="53">
                  <c:v>0.75</c:v>
                </c:pt>
                <c:pt idx="54">
                  <c:v>0.76041666666666663</c:v>
                </c:pt>
                <c:pt idx="55">
                  <c:v>0.77083333333333337</c:v>
                </c:pt>
                <c:pt idx="56">
                  <c:v>0.78125</c:v>
                </c:pt>
                <c:pt idx="57">
                  <c:v>0.79166666666666663</c:v>
                </c:pt>
                <c:pt idx="58">
                  <c:v>0.84375</c:v>
                </c:pt>
              </c:numCache>
            </c:numRef>
          </c:cat>
          <c:val>
            <c:numRef>
              <c:f>'WB July'!$F$2:$F$64</c:f>
              <c:numCache>
                <c:formatCode>General</c:formatCode>
                <c:ptCount val="59"/>
                <c:pt idx="0">
                  <c:v>15.65</c:v>
                </c:pt>
                <c:pt idx="1">
                  <c:v>15.966666666666667</c:v>
                </c:pt>
                <c:pt idx="2">
                  <c:v>16.516666666666666</c:v>
                </c:pt>
                <c:pt idx="3">
                  <c:v>17.366666666666667</c:v>
                </c:pt>
                <c:pt idx="4">
                  <c:v>19.366666666666667</c:v>
                </c:pt>
                <c:pt idx="5">
                  <c:v>21.25</c:v>
                </c:pt>
                <c:pt idx="6">
                  <c:v>23.583333333333332</c:v>
                </c:pt>
                <c:pt idx="7">
                  <c:v>26.5</c:v>
                </c:pt>
                <c:pt idx="8">
                  <c:v>28.416666666666668</c:v>
                </c:pt>
                <c:pt idx="9">
                  <c:v>29.65</c:v>
                </c:pt>
                <c:pt idx="10">
                  <c:v>32.25</c:v>
                </c:pt>
                <c:pt idx="11">
                  <c:v>35.233333333333334</c:v>
                </c:pt>
                <c:pt idx="12">
                  <c:v>35.93</c:v>
                </c:pt>
                <c:pt idx="13">
                  <c:v>34.68333333333333</c:v>
                </c:pt>
                <c:pt idx="14">
                  <c:v>33.799999999999997</c:v>
                </c:pt>
                <c:pt idx="15">
                  <c:v>32.866666666666667</c:v>
                </c:pt>
                <c:pt idx="16">
                  <c:v>31.483333333333334</c:v>
                </c:pt>
                <c:pt idx="17">
                  <c:v>28.783333333333335</c:v>
                </c:pt>
                <c:pt idx="18">
                  <c:v>26.1</c:v>
                </c:pt>
                <c:pt idx="19">
                  <c:v>24.2</c:v>
                </c:pt>
                <c:pt idx="20">
                  <c:v>23.033333333333335</c:v>
                </c:pt>
                <c:pt idx="21">
                  <c:v>21.45</c:v>
                </c:pt>
                <c:pt idx="22">
                  <c:v>20.7</c:v>
                </c:pt>
                <c:pt idx="23">
                  <c:v>20.466666666666665</c:v>
                </c:pt>
                <c:pt idx="24">
                  <c:v>20.516666666666666</c:v>
                </c:pt>
                <c:pt idx="25">
                  <c:v>20.133333333333333</c:v>
                </c:pt>
                <c:pt idx="26">
                  <c:v>19.916666666666668</c:v>
                </c:pt>
                <c:pt idx="27">
                  <c:v>19.966666666666665</c:v>
                </c:pt>
                <c:pt idx="28">
                  <c:v>20.066666666666666</c:v>
                </c:pt>
                <c:pt idx="29">
                  <c:v>19.7</c:v>
                </c:pt>
                <c:pt idx="30">
                  <c:v>19.333333333333332</c:v>
                </c:pt>
                <c:pt idx="31">
                  <c:v>19.416666666666668</c:v>
                </c:pt>
                <c:pt idx="32">
                  <c:v>19.5</c:v>
                </c:pt>
                <c:pt idx="33">
                  <c:v>19.333333333333332</c:v>
                </c:pt>
                <c:pt idx="34">
                  <c:v>19.083333333333332</c:v>
                </c:pt>
                <c:pt idx="35">
                  <c:v>19.016666666666666</c:v>
                </c:pt>
                <c:pt idx="36">
                  <c:v>19.05</c:v>
                </c:pt>
                <c:pt idx="37">
                  <c:v>18.95</c:v>
                </c:pt>
                <c:pt idx="38">
                  <c:v>19.066666666666666</c:v>
                </c:pt>
                <c:pt idx="39">
                  <c:v>19.533333333333335</c:v>
                </c:pt>
                <c:pt idx="40">
                  <c:v>20.100000000000001</c:v>
                </c:pt>
                <c:pt idx="41">
                  <c:v>20.133333333333333</c:v>
                </c:pt>
                <c:pt idx="42">
                  <c:v>19.95</c:v>
                </c:pt>
                <c:pt idx="43">
                  <c:v>19.666666666666668</c:v>
                </c:pt>
                <c:pt idx="44">
                  <c:v>19.75</c:v>
                </c:pt>
                <c:pt idx="45">
                  <c:v>19.25</c:v>
                </c:pt>
                <c:pt idx="46">
                  <c:v>19.116666666666667</c:v>
                </c:pt>
                <c:pt idx="47">
                  <c:v>19.233333333333334</c:v>
                </c:pt>
                <c:pt idx="48">
                  <c:v>19.316666666666666</c:v>
                </c:pt>
                <c:pt idx="49">
                  <c:v>19.233333333333334</c:v>
                </c:pt>
                <c:pt idx="50">
                  <c:v>19.483333333333334</c:v>
                </c:pt>
                <c:pt idx="51">
                  <c:v>19.3</c:v>
                </c:pt>
                <c:pt idx="52">
                  <c:v>18.733333333333334</c:v>
                </c:pt>
                <c:pt idx="53">
                  <c:v>17.899999999999999</c:v>
                </c:pt>
                <c:pt idx="54">
                  <c:v>17.350000000000001</c:v>
                </c:pt>
                <c:pt idx="55">
                  <c:v>17.316666666666666</c:v>
                </c:pt>
                <c:pt idx="56">
                  <c:v>17.05</c:v>
                </c:pt>
                <c:pt idx="57">
                  <c:v>16.766666666666666</c:v>
                </c:pt>
                <c:pt idx="58">
                  <c:v>15.966666666666667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38D5-456E-8FA9-EABAB0A0B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7124280"/>
        <c:axId val="3771141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'WB July'!$B$1</c15:sqref>
                        </c15:formulaRef>
                      </c:ext>
                    </c:extLst>
                    <c:strCache>
                      <c:ptCount val="1"/>
                      <c:pt idx="0">
                        <c:v>July. 2015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'WB July'!$A$2:$A$64</c15:sqref>
                        </c15:formulaRef>
                      </c:ext>
                    </c:extLst>
                    <c:numCache>
                      <c:formatCode>h:mm\ AM/PM</c:formatCode>
                      <c:ptCount val="59"/>
                      <c:pt idx="0">
                        <c:v>0.19791666666666666</c:v>
                      </c:pt>
                      <c:pt idx="1">
                        <c:v>0.20833333333333334</c:v>
                      </c:pt>
                      <c:pt idx="2">
                        <c:v>0.21875</c:v>
                      </c:pt>
                      <c:pt idx="3">
                        <c:v>0.22916666666666666</c:v>
                      </c:pt>
                      <c:pt idx="4">
                        <c:v>0.23958333333333334</c:v>
                      </c:pt>
                      <c:pt idx="5">
                        <c:v>0.25</c:v>
                      </c:pt>
                      <c:pt idx="6">
                        <c:v>0.26041666666666669</c:v>
                      </c:pt>
                      <c:pt idx="7">
                        <c:v>0.27083333333333331</c:v>
                      </c:pt>
                      <c:pt idx="8">
                        <c:v>0.28125</c:v>
                      </c:pt>
                      <c:pt idx="9">
                        <c:v>0.29166666666666669</c:v>
                      </c:pt>
                      <c:pt idx="10">
                        <c:v>0.30208333333333331</c:v>
                      </c:pt>
                      <c:pt idx="11">
                        <c:v>0.3125</c:v>
                      </c:pt>
                      <c:pt idx="12">
                        <c:v>0.32291666666666669</c:v>
                      </c:pt>
                      <c:pt idx="13">
                        <c:v>0.33333333333333331</c:v>
                      </c:pt>
                      <c:pt idx="14">
                        <c:v>0.34375</c:v>
                      </c:pt>
                      <c:pt idx="15">
                        <c:v>0.35416666666666669</c:v>
                      </c:pt>
                      <c:pt idx="16">
                        <c:v>0.36458333333333331</c:v>
                      </c:pt>
                      <c:pt idx="17">
                        <c:v>0.375</c:v>
                      </c:pt>
                      <c:pt idx="18">
                        <c:v>0.38541666666666669</c:v>
                      </c:pt>
                      <c:pt idx="19">
                        <c:v>0.39583333333333331</c:v>
                      </c:pt>
                      <c:pt idx="20">
                        <c:v>0.40625</c:v>
                      </c:pt>
                      <c:pt idx="21">
                        <c:v>0.41666666666666669</c:v>
                      </c:pt>
                      <c:pt idx="22">
                        <c:v>0.42708333333333331</c:v>
                      </c:pt>
                      <c:pt idx="23">
                        <c:v>0.4375</c:v>
                      </c:pt>
                      <c:pt idx="24">
                        <c:v>0.44791666666666669</c:v>
                      </c:pt>
                      <c:pt idx="25">
                        <c:v>0.45833333333333331</c:v>
                      </c:pt>
                      <c:pt idx="26">
                        <c:v>0.46875</c:v>
                      </c:pt>
                      <c:pt idx="27">
                        <c:v>0.47916666666666669</c:v>
                      </c:pt>
                      <c:pt idx="28">
                        <c:v>0.48958333333333331</c:v>
                      </c:pt>
                      <c:pt idx="29">
                        <c:v>0.5</c:v>
                      </c:pt>
                      <c:pt idx="30">
                        <c:v>0.51041666666666663</c:v>
                      </c:pt>
                      <c:pt idx="31">
                        <c:v>0.52083333333333337</c:v>
                      </c:pt>
                      <c:pt idx="32">
                        <c:v>0.53125</c:v>
                      </c:pt>
                      <c:pt idx="33">
                        <c:v>0.54166666666666663</c:v>
                      </c:pt>
                      <c:pt idx="34">
                        <c:v>0.55208333333333337</c:v>
                      </c:pt>
                      <c:pt idx="35">
                        <c:v>0.5625</c:v>
                      </c:pt>
                      <c:pt idx="36">
                        <c:v>0.57291666666666663</c:v>
                      </c:pt>
                      <c:pt idx="37">
                        <c:v>0.58333333333333337</c:v>
                      </c:pt>
                      <c:pt idx="38">
                        <c:v>0.59375</c:v>
                      </c:pt>
                      <c:pt idx="39">
                        <c:v>0.60416666666666663</c:v>
                      </c:pt>
                      <c:pt idx="40">
                        <c:v>0.61458333333333337</c:v>
                      </c:pt>
                      <c:pt idx="41">
                        <c:v>0.625</c:v>
                      </c:pt>
                      <c:pt idx="42">
                        <c:v>0.63541666666666663</c:v>
                      </c:pt>
                      <c:pt idx="43">
                        <c:v>0.64583333333333337</c:v>
                      </c:pt>
                      <c:pt idx="44">
                        <c:v>0.65625</c:v>
                      </c:pt>
                      <c:pt idx="45">
                        <c:v>0.66666666666666663</c:v>
                      </c:pt>
                      <c:pt idx="46">
                        <c:v>0.67708333333333337</c:v>
                      </c:pt>
                      <c:pt idx="47">
                        <c:v>0.6875</c:v>
                      </c:pt>
                      <c:pt idx="48">
                        <c:v>0.69791666666666663</c:v>
                      </c:pt>
                      <c:pt idx="49">
                        <c:v>0.70833333333333337</c:v>
                      </c:pt>
                      <c:pt idx="50">
                        <c:v>0.71875</c:v>
                      </c:pt>
                      <c:pt idx="51">
                        <c:v>0.72916666666666663</c:v>
                      </c:pt>
                      <c:pt idx="52">
                        <c:v>0.73958333333333337</c:v>
                      </c:pt>
                      <c:pt idx="53">
                        <c:v>0.75</c:v>
                      </c:pt>
                      <c:pt idx="54">
                        <c:v>0.76041666666666663</c:v>
                      </c:pt>
                      <c:pt idx="55">
                        <c:v>0.77083333333333337</c:v>
                      </c:pt>
                      <c:pt idx="56">
                        <c:v>0.78125</c:v>
                      </c:pt>
                      <c:pt idx="57">
                        <c:v>0.79166666666666663</c:v>
                      </c:pt>
                      <c:pt idx="58">
                        <c:v>0.84375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'WB July'!$B$2:$B$64</c15:sqref>
                        </c15:formulaRef>
                      </c:ext>
                    </c:extLst>
                    <c:numCache>
                      <c:formatCode>General</c:formatCode>
                      <c:ptCount val="59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38D5-456E-8FA9-EABAB0A0BA8B}"/>
                  </c:ext>
                </c:extLst>
              </c15:ser>
            </c15:filteredLineSeries>
          </c:ext>
        </c:extLst>
      </c:lineChart>
      <c:catAx>
        <c:axId val="377124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Time</a:t>
                </a:r>
              </a:p>
            </c:rich>
          </c:tx>
          <c:layout>
            <c:manualLayout>
              <c:xMode val="edge"/>
              <c:yMode val="edge"/>
              <c:x val="0.48626473446279944"/>
              <c:y val="0.880456222876301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h:mm\ AM/PM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37711411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77114112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Avg. Weekday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Travel 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377124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b="0" i="0" baseline="0" dirty="0">
                <a:solidFill>
                  <a:schemeClr val="tx1"/>
                </a:solidFill>
                <a:effectLst/>
                <a:latin typeface="Tw Cen MT" panose="020B0602020104020603" pitchFamily="34" charset="0"/>
              </a:rPr>
              <a:t>Mitigation of Growing Demand on EB I-80</a:t>
            </a:r>
            <a:endParaRPr lang="en-US" sz="3200" b="0" dirty="0"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>
              <a:defRPr sz="3200">
                <a:solidFill>
                  <a:schemeClr val="tx1"/>
                </a:solidFill>
              </a:defRPr>
            </a:pPr>
            <a:r>
              <a:rPr lang="en-US" sz="2400" b="0" i="0" baseline="0" dirty="0">
                <a:solidFill>
                  <a:schemeClr val="tx1"/>
                </a:solidFill>
                <a:effectLst/>
                <a:latin typeface="Tw Cen MT" panose="020B0602020104020603" pitchFamily="34" charset="0"/>
              </a:rPr>
              <a:t>Emeryville (Powell St.) to Crockett (Pomona St.)</a:t>
            </a:r>
            <a:endParaRPr lang="en-US" sz="2400" b="0" dirty="0"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</c:rich>
      </c:tx>
      <c:layout>
        <c:manualLayout>
          <c:xMode val="edge"/>
          <c:yMode val="edge"/>
          <c:x val="0.18404752576001593"/>
          <c:y val="1.1414726738024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PowerPoint]EB July'!$B$1</c:f>
              <c:strCache>
                <c:ptCount val="1"/>
                <c:pt idx="0">
                  <c:v>July. 2015 to June 2016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1"/>
              <c:layout>
                <c:manualLayout>
                  <c:x val="-6.9306019758184484E-2"/>
                  <c:y val="8.84190366122534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35-41CB-AF80-33BEC93972E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'[Chart in Microsoft PowerPoint]EB July'!$A$2:$A$34</c:f>
              <c:numCache>
                <c:formatCode>h:mm\ AM/PM</c:formatCode>
                <c:ptCount val="33"/>
                <c:pt idx="0">
                  <c:v>0.51041666666666663</c:v>
                </c:pt>
                <c:pt idx="1">
                  <c:v>0.52083333333333337</c:v>
                </c:pt>
                <c:pt idx="2">
                  <c:v>0.53125</c:v>
                </c:pt>
                <c:pt idx="3">
                  <c:v>0.54166666666666663</c:v>
                </c:pt>
                <c:pt idx="4">
                  <c:v>0.55208333333333337</c:v>
                </c:pt>
                <c:pt idx="5">
                  <c:v>0.5625</c:v>
                </c:pt>
                <c:pt idx="6">
                  <c:v>0.57291666666666663</c:v>
                </c:pt>
                <c:pt idx="7">
                  <c:v>0.58333333333333337</c:v>
                </c:pt>
                <c:pt idx="8">
                  <c:v>0.59375</c:v>
                </c:pt>
                <c:pt idx="9">
                  <c:v>0.60416666666666663</c:v>
                </c:pt>
                <c:pt idx="10">
                  <c:v>0.61458333333333337</c:v>
                </c:pt>
                <c:pt idx="11">
                  <c:v>0.625</c:v>
                </c:pt>
                <c:pt idx="12">
                  <c:v>0.63541666666666663</c:v>
                </c:pt>
                <c:pt idx="13">
                  <c:v>0.64583333333333337</c:v>
                </c:pt>
                <c:pt idx="14">
                  <c:v>0.65625</c:v>
                </c:pt>
                <c:pt idx="15">
                  <c:v>0.66666666666666663</c:v>
                </c:pt>
                <c:pt idx="16">
                  <c:v>0.67708333333333337</c:v>
                </c:pt>
                <c:pt idx="17">
                  <c:v>0.6875</c:v>
                </c:pt>
                <c:pt idx="18">
                  <c:v>0.69791666666666663</c:v>
                </c:pt>
                <c:pt idx="19">
                  <c:v>0.70833333333333337</c:v>
                </c:pt>
                <c:pt idx="20">
                  <c:v>0.71875</c:v>
                </c:pt>
                <c:pt idx="21">
                  <c:v>0.72916666666666663</c:v>
                </c:pt>
                <c:pt idx="22">
                  <c:v>0.73958333333333337</c:v>
                </c:pt>
                <c:pt idx="23">
                  <c:v>0.75</c:v>
                </c:pt>
                <c:pt idx="24">
                  <c:v>0.76041666666666663</c:v>
                </c:pt>
                <c:pt idx="25">
                  <c:v>0.77083333333333337</c:v>
                </c:pt>
                <c:pt idx="26">
                  <c:v>0.78125</c:v>
                </c:pt>
                <c:pt idx="27">
                  <c:v>0.79166666666666663</c:v>
                </c:pt>
                <c:pt idx="28">
                  <c:v>0.80208333333333337</c:v>
                </c:pt>
                <c:pt idx="29">
                  <c:v>0.8125</c:v>
                </c:pt>
                <c:pt idx="30">
                  <c:v>0.82291666666666663</c:v>
                </c:pt>
                <c:pt idx="31">
                  <c:v>0.83333333333333337</c:v>
                </c:pt>
                <c:pt idx="32">
                  <c:v>0.84375</c:v>
                </c:pt>
              </c:numCache>
            </c:numRef>
          </c:cat>
          <c:val>
            <c:numRef>
              <c:f>'[Chart in Microsoft PowerPoint]EB July'!$B$2:$B$34</c:f>
              <c:numCache>
                <c:formatCode>General</c:formatCode>
                <c:ptCount val="33"/>
                <c:pt idx="0">
                  <c:v>18.55</c:v>
                </c:pt>
                <c:pt idx="1">
                  <c:v>18.899999999999999</c:v>
                </c:pt>
                <c:pt idx="2">
                  <c:v>18.95</c:v>
                </c:pt>
                <c:pt idx="3">
                  <c:v>18.866666666666667</c:v>
                </c:pt>
                <c:pt idx="4">
                  <c:v>18.933333333333334</c:v>
                </c:pt>
                <c:pt idx="5">
                  <c:v>18.933333333333334</c:v>
                </c:pt>
                <c:pt idx="6">
                  <c:v>18.966666666666665</c:v>
                </c:pt>
                <c:pt idx="7">
                  <c:v>19.133333333333333</c:v>
                </c:pt>
                <c:pt idx="8">
                  <c:v>19.866666666666667</c:v>
                </c:pt>
                <c:pt idx="9">
                  <c:v>20.883333333333333</c:v>
                </c:pt>
                <c:pt idx="10">
                  <c:v>22.283333333333335</c:v>
                </c:pt>
                <c:pt idx="11">
                  <c:v>23.95</c:v>
                </c:pt>
                <c:pt idx="12">
                  <c:v>26.966666666666665</c:v>
                </c:pt>
                <c:pt idx="13">
                  <c:v>29.616666666666667</c:v>
                </c:pt>
                <c:pt idx="14">
                  <c:v>32.116666666666667</c:v>
                </c:pt>
                <c:pt idx="15">
                  <c:v>33.799999999999997</c:v>
                </c:pt>
                <c:pt idx="16">
                  <c:v>36.06666666666667</c:v>
                </c:pt>
                <c:pt idx="17">
                  <c:v>37.5</c:v>
                </c:pt>
                <c:pt idx="18">
                  <c:v>39.133333333333333</c:v>
                </c:pt>
                <c:pt idx="19">
                  <c:v>40.516666666666666</c:v>
                </c:pt>
                <c:pt idx="20">
                  <c:v>42.333333333333336</c:v>
                </c:pt>
                <c:pt idx="21">
                  <c:v>43.366666666666667</c:v>
                </c:pt>
                <c:pt idx="22">
                  <c:v>42.466666666666669</c:v>
                </c:pt>
                <c:pt idx="23">
                  <c:v>39.833333333333336</c:v>
                </c:pt>
                <c:pt idx="24">
                  <c:v>37.6</c:v>
                </c:pt>
                <c:pt idx="25">
                  <c:v>34.93333333333333</c:v>
                </c:pt>
                <c:pt idx="26">
                  <c:v>31.5</c:v>
                </c:pt>
                <c:pt idx="27">
                  <c:v>27.05</c:v>
                </c:pt>
                <c:pt idx="28">
                  <c:v>23.816666666666666</c:v>
                </c:pt>
                <c:pt idx="29">
                  <c:v>21.75</c:v>
                </c:pt>
                <c:pt idx="30">
                  <c:v>20.350000000000001</c:v>
                </c:pt>
                <c:pt idx="31">
                  <c:v>19.8</c:v>
                </c:pt>
                <c:pt idx="32">
                  <c:v>20.016666666666666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5-450D-8C8B-E8BB18AD30C3}"/>
            </c:ext>
          </c:extLst>
        </c:ser>
        <c:ser>
          <c:idx val="1"/>
          <c:order val="1"/>
          <c:tx>
            <c:strRef>
              <c:f>'[Chart in Microsoft PowerPoint]EB July'!$C$1</c:f>
              <c:strCache>
                <c:ptCount val="1"/>
                <c:pt idx="0">
                  <c:v>July. 2016 to July 2017 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PowerPoint]EB July'!$A$2:$A$34</c:f>
              <c:numCache>
                <c:formatCode>h:mm\ AM/PM</c:formatCode>
                <c:ptCount val="33"/>
                <c:pt idx="0">
                  <c:v>0.51041666666666663</c:v>
                </c:pt>
                <c:pt idx="1">
                  <c:v>0.52083333333333337</c:v>
                </c:pt>
                <c:pt idx="2">
                  <c:v>0.53125</c:v>
                </c:pt>
                <c:pt idx="3">
                  <c:v>0.54166666666666663</c:v>
                </c:pt>
                <c:pt idx="4">
                  <c:v>0.55208333333333337</c:v>
                </c:pt>
                <c:pt idx="5">
                  <c:v>0.5625</c:v>
                </c:pt>
                <c:pt idx="6">
                  <c:v>0.57291666666666663</c:v>
                </c:pt>
                <c:pt idx="7">
                  <c:v>0.58333333333333337</c:v>
                </c:pt>
                <c:pt idx="8">
                  <c:v>0.59375</c:v>
                </c:pt>
                <c:pt idx="9">
                  <c:v>0.60416666666666663</c:v>
                </c:pt>
                <c:pt idx="10">
                  <c:v>0.61458333333333337</c:v>
                </c:pt>
                <c:pt idx="11">
                  <c:v>0.625</c:v>
                </c:pt>
                <c:pt idx="12">
                  <c:v>0.63541666666666663</c:v>
                </c:pt>
                <c:pt idx="13">
                  <c:v>0.64583333333333337</c:v>
                </c:pt>
                <c:pt idx="14">
                  <c:v>0.65625</c:v>
                </c:pt>
                <c:pt idx="15">
                  <c:v>0.66666666666666663</c:v>
                </c:pt>
                <c:pt idx="16">
                  <c:v>0.67708333333333337</c:v>
                </c:pt>
                <c:pt idx="17">
                  <c:v>0.6875</c:v>
                </c:pt>
                <c:pt idx="18">
                  <c:v>0.69791666666666663</c:v>
                </c:pt>
                <c:pt idx="19">
                  <c:v>0.70833333333333337</c:v>
                </c:pt>
                <c:pt idx="20">
                  <c:v>0.71875</c:v>
                </c:pt>
                <c:pt idx="21">
                  <c:v>0.72916666666666663</c:v>
                </c:pt>
                <c:pt idx="22">
                  <c:v>0.73958333333333337</c:v>
                </c:pt>
                <c:pt idx="23">
                  <c:v>0.75</c:v>
                </c:pt>
                <c:pt idx="24">
                  <c:v>0.76041666666666663</c:v>
                </c:pt>
                <c:pt idx="25">
                  <c:v>0.77083333333333337</c:v>
                </c:pt>
                <c:pt idx="26">
                  <c:v>0.78125</c:v>
                </c:pt>
                <c:pt idx="27">
                  <c:v>0.79166666666666663</c:v>
                </c:pt>
                <c:pt idx="28">
                  <c:v>0.80208333333333337</c:v>
                </c:pt>
                <c:pt idx="29">
                  <c:v>0.8125</c:v>
                </c:pt>
                <c:pt idx="30">
                  <c:v>0.82291666666666663</c:v>
                </c:pt>
                <c:pt idx="31">
                  <c:v>0.83333333333333337</c:v>
                </c:pt>
                <c:pt idx="32">
                  <c:v>0.84375</c:v>
                </c:pt>
              </c:numCache>
            </c:numRef>
          </c:cat>
          <c:val>
            <c:numRef>
              <c:f>'[Chart in Microsoft PowerPoint]EB July'!$C$2:$C$34</c:f>
              <c:numCache>
                <c:formatCode>General</c:formatCode>
                <c:ptCount val="33"/>
                <c:pt idx="0">
                  <c:v>18.183333333333334</c:v>
                </c:pt>
                <c:pt idx="1">
                  <c:v>18.283333333333335</c:v>
                </c:pt>
                <c:pt idx="2">
                  <c:v>18.266666666666666</c:v>
                </c:pt>
                <c:pt idx="3">
                  <c:v>18.350000000000001</c:v>
                </c:pt>
                <c:pt idx="4">
                  <c:v>18.566666666666666</c:v>
                </c:pt>
                <c:pt idx="5">
                  <c:v>18.8</c:v>
                </c:pt>
                <c:pt idx="6">
                  <c:v>19.3</c:v>
                </c:pt>
                <c:pt idx="7">
                  <c:v>19.850000000000001</c:v>
                </c:pt>
                <c:pt idx="8">
                  <c:v>21.033333333333335</c:v>
                </c:pt>
                <c:pt idx="9">
                  <c:v>22.35</c:v>
                </c:pt>
                <c:pt idx="10">
                  <c:v>24.533333333333335</c:v>
                </c:pt>
                <c:pt idx="11">
                  <c:v>26.85</c:v>
                </c:pt>
                <c:pt idx="12">
                  <c:v>29.4</c:v>
                </c:pt>
                <c:pt idx="13">
                  <c:v>31.9</c:v>
                </c:pt>
                <c:pt idx="14">
                  <c:v>34.283333333333331</c:v>
                </c:pt>
                <c:pt idx="15">
                  <c:v>35.983333333333334</c:v>
                </c:pt>
                <c:pt idx="16">
                  <c:v>37.9</c:v>
                </c:pt>
                <c:pt idx="17">
                  <c:v>39.43333333333333</c:v>
                </c:pt>
                <c:pt idx="18">
                  <c:v>41.266666666666666</c:v>
                </c:pt>
                <c:pt idx="19">
                  <c:v>42.45</c:v>
                </c:pt>
                <c:pt idx="20">
                  <c:v>43.75</c:v>
                </c:pt>
                <c:pt idx="21">
                  <c:v>44.633333333333333</c:v>
                </c:pt>
                <c:pt idx="22">
                  <c:v>43.533333333333331</c:v>
                </c:pt>
                <c:pt idx="23">
                  <c:v>40.716666666666669</c:v>
                </c:pt>
                <c:pt idx="24">
                  <c:v>37.93333333333333</c:v>
                </c:pt>
                <c:pt idx="25">
                  <c:v>34.700000000000003</c:v>
                </c:pt>
                <c:pt idx="26">
                  <c:v>30.966666666666665</c:v>
                </c:pt>
                <c:pt idx="27">
                  <c:v>27.1</c:v>
                </c:pt>
                <c:pt idx="28">
                  <c:v>24.033333333333335</c:v>
                </c:pt>
                <c:pt idx="29">
                  <c:v>21.8</c:v>
                </c:pt>
                <c:pt idx="30">
                  <c:v>20.3</c:v>
                </c:pt>
                <c:pt idx="31">
                  <c:v>19.55</c:v>
                </c:pt>
                <c:pt idx="32">
                  <c:v>19.416666666666668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15-450D-8C8B-E8BB18AD30C3}"/>
            </c:ext>
          </c:extLst>
        </c:ser>
        <c:ser>
          <c:idx val="2"/>
          <c:order val="2"/>
          <c:tx>
            <c:strRef>
              <c:f>'[Chart in Microsoft PowerPoint]EB July'!$D$1</c:f>
              <c:strCache>
                <c:ptCount val="1"/>
                <c:pt idx="0">
                  <c:v>July. 2017 to June 2018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PowerPoint]EB July'!$A$2:$A$34</c:f>
              <c:numCache>
                <c:formatCode>h:mm\ AM/PM</c:formatCode>
                <c:ptCount val="33"/>
                <c:pt idx="0">
                  <c:v>0.51041666666666663</c:v>
                </c:pt>
                <c:pt idx="1">
                  <c:v>0.52083333333333337</c:v>
                </c:pt>
                <c:pt idx="2">
                  <c:v>0.53125</c:v>
                </c:pt>
                <c:pt idx="3">
                  <c:v>0.54166666666666663</c:v>
                </c:pt>
                <c:pt idx="4">
                  <c:v>0.55208333333333337</c:v>
                </c:pt>
                <c:pt idx="5">
                  <c:v>0.5625</c:v>
                </c:pt>
                <c:pt idx="6">
                  <c:v>0.57291666666666663</c:v>
                </c:pt>
                <c:pt idx="7">
                  <c:v>0.58333333333333337</c:v>
                </c:pt>
                <c:pt idx="8">
                  <c:v>0.59375</c:v>
                </c:pt>
                <c:pt idx="9">
                  <c:v>0.60416666666666663</c:v>
                </c:pt>
                <c:pt idx="10">
                  <c:v>0.61458333333333337</c:v>
                </c:pt>
                <c:pt idx="11">
                  <c:v>0.625</c:v>
                </c:pt>
                <c:pt idx="12">
                  <c:v>0.63541666666666663</c:v>
                </c:pt>
                <c:pt idx="13">
                  <c:v>0.64583333333333337</c:v>
                </c:pt>
                <c:pt idx="14">
                  <c:v>0.65625</c:v>
                </c:pt>
                <c:pt idx="15">
                  <c:v>0.66666666666666663</c:v>
                </c:pt>
                <c:pt idx="16">
                  <c:v>0.67708333333333337</c:v>
                </c:pt>
                <c:pt idx="17">
                  <c:v>0.6875</c:v>
                </c:pt>
                <c:pt idx="18">
                  <c:v>0.69791666666666663</c:v>
                </c:pt>
                <c:pt idx="19">
                  <c:v>0.70833333333333337</c:v>
                </c:pt>
                <c:pt idx="20">
                  <c:v>0.71875</c:v>
                </c:pt>
                <c:pt idx="21">
                  <c:v>0.72916666666666663</c:v>
                </c:pt>
                <c:pt idx="22">
                  <c:v>0.73958333333333337</c:v>
                </c:pt>
                <c:pt idx="23">
                  <c:v>0.75</c:v>
                </c:pt>
                <c:pt idx="24">
                  <c:v>0.76041666666666663</c:v>
                </c:pt>
                <c:pt idx="25">
                  <c:v>0.77083333333333337</c:v>
                </c:pt>
                <c:pt idx="26">
                  <c:v>0.78125</c:v>
                </c:pt>
                <c:pt idx="27">
                  <c:v>0.79166666666666663</c:v>
                </c:pt>
                <c:pt idx="28">
                  <c:v>0.80208333333333337</c:v>
                </c:pt>
                <c:pt idx="29">
                  <c:v>0.8125</c:v>
                </c:pt>
                <c:pt idx="30">
                  <c:v>0.82291666666666663</c:v>
                </c:pt>
                <c:pt idx="31">
                  <c:v>0.83333333333333337</c:v>
                </c:pt>
                <c:pt idx="32">
                  <c:v>0.84375</c:v>
                </c:pt>
              </c:numCache>
            </c:numRef>
          </c:cat>
          <c:val>
            <c:numRef>
              <c:f>'[Chart in Microsoft PowerPoint]EB July'!$D$2:$D$34</c:f>
              <c:numCache>
                <c:formatCode>General</c:formatCode>
                <c:ptCount val="33"/>
                <c:pt idx="0">
                  <c:v>17.866666666666667</c:v>
                </c:pt>
                <c:pt idx="1">
                  <c:v>18</c:v>
                </c:pt>
                <c:pt idx="2">
                  <c:v>18.149999999999999</c:v>
                </c:pt>
                <c:pt idx="3">
                  <c:v>18.166666666666668</c:v>
                </c:pt>
                <c:pt idx="4">
                  <c:v>18.333333333333332</c:v>
                </c:pt>
                <c:pt idx="5">
                  <c:v>18.466666666666665</c:v>
                </c:pt>
                <c:pt idx="6">
                  <c:v>18.850000000000001</c:v>
                </c:pt>
                <c:pt idx="7">
                  <c:v>19.566666666666666</c:v>
                </c:pt>
                <c:pt idx="8">
                  <c:v>20.95</c:v>
                </c:pt>
                <c:pt idx="9">
                  <c:v>22.65</c:v>
                </c:pt>
                <c:pt idx="10">
                  <c:v>24.8</c:v>
                </c:pt>
                <c:pt idx="11">
                  <c:v>27.233333333333334</c:v>
                </c:pt>
                <c:pt idx="12">
                  <c:v>30.166666666666668</c:v>
                </c:pt>
                <c:pt idx="13">
                  <c:v>32.716666666666669</c:v>
                </c:pt>
                <c:pt idx="14">
                  <c:v>35.200000000000003</c:v>
                </c:pt>
                <c:pt idx="15">
                  <c:v>36.533333333333331</c:v>
                </c:pt>
                <c:pt idx="16">
                  <c:v>38.233333333333334</c:v>
                </c:pt>
                <c:pt idx="17">
                  <c:v>39.93333333333333</c:v>
                </c:pt>
                <c:pt idx="18">
                  <c:v>42.15</c:v>
                </c:pt>
                <c:pt idx="19">
                  <c:v>43.383333333333333</c:v>
                </c:pt>
                <c:pt idx="20">
                  <c:v>44.866666666666667</c:v>
                </c:pt>
                <c:pt idx="21">
                  <c:v>46.05</c:v>
                </c:pt>
                <c:pt idx="22">
                  <c:v>44.833333333333336</c:v>
                </c:pt>
                <c:pt idx="23">
                  <c:v>41.8</c:v>
                </c:pt>
                <c:pt idx="24">
                  <c:v>38.616666666666667</c:v>
                </c:pt>
                <c:pt idx="25">
                  <c:v>34.833333333333336</c:v>
                </c:pt>
                <c:pt idx="26">
                  <c:v>30.716666666666665</c:v>
                </c:pt>
                <c:pt idx="27">
                  <c:v>26.483333333333334</c:v>
                </c:pt>
                <c:pt idx="28">
                  <c:v>23.383333333333333</c:v>
                </c:pt>
                <c:pt idx="29">
                  <c:v>21.05</c:v>
                </c:pt>
                <c:pt idx="30">
                  <c:v>19.566666666666666</c:v>
                </c:pt>
                <c:pt idx="31">
                  <c:v>18.733333333333334</c:v>
                </c:pt>
                <c:pt idx="32">
                  <c:v>18.366666666666667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15-450D-8C8B-E8BB18AD30C3}"/>
            </c:ext>
          </c:extLst>
        </c:ser>
        <c:ser>
          <c:idx val="3"/>
          <c:order val="3"/>
          <c:tx>
            <c:strRef>
              <c:f>'[Chart in Microsoft PowerPoint]EB July'!$E$1</c:f>
              <c:strCache>
                <c:ptCount val="1"/>
                <c:pt idx="0">
                  <c:v>July. 2018 to June 2019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C15-450D-8C8B-E8BB18AD3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C15-450D-8C8B-E8BB18AD30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C15-450D-8C8B-E8BB18AD30C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C15-450D-8C8B-E8BB18AD30C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C15-450D-8C8B-E8BB18AD30C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C15-450D-8C8B-E8BB18AD30C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C15-450D-8C8B-E8BB18AD30C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15-450D-8C8B-E8BB18AD30C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15-450D-8C8B-E8BB18AD30C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15-450D-8C8B-E8BB18AD30C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15-450D-8C8B-E8BB18AD30C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15-450D-8C8B-E8BB18AD30C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15-450D-8C8B-E8BB18AD30C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15-450D-8C8B-E8BB18AD30C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C15-450D-8C8B-E8BB18AD30C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C15-450D-8C8B-E8BB18AD30C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C15-450D-8C8B-E8BB18AD30C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C15-450D-8C8B-E8BB18AD30C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C15-450D-8C8B-E8BB18AD30C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C15-450D-8C8B-E8BB18AD30C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C15-450D-8C8B-E8BB18AD30C3}"/>
                </c:ext>
              </c:extLst>
            </c:dLbl>
            <c:dLbl>
              <c:idx val="21"/>
              <c:layout>
                <c:manualLayout>
                  <c:x val="5.719495114624721E-2"/>
                  <c:y val="-8.949515396073332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25-4C15-450D-8C8B-E8BB18AD30C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C15-450D-8C8B-E8BB18AD30C3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C15-450D-8C8B-E8BB18AD30C3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C15-450D-8C8B-E8BB18AD30C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C15-450D-8C8B-E8BB18AD30C3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C15-450D-8C8B-E8BB18AD30C3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C15-450D-8C8B-E8BB18AD30C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C15-450D-8C8B-E8BB18AD30C3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C15-450D-8C8B-E8BB18AD30C3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C15-450D-8C8B-E8BB18AD30C3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C15-450D-8C8B-E8BB18AD30C3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C15-450D-8C8B-E8BB18AD30C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'[Chart in Microsoft PowerPoint]EB July'!$A$2:$A$34</c:f>
              <c:numCache>
                <c:formatCode>h:mm\ AM/PM</c:formatCode>
                <c:ptCount val="33"/>
                <c:pt idx="0">
                  <c:v>0.51041666666666663</c:v>
                </c:pt>
                <c:pt idx="1">
                  <c:v>0.52083333333333337</c:v>
                </c:pt>
                <c:pt idx="2">
                  <c:v>0.53125</c:v>
                </c:pt>
                <c:pt idx="3">
                  <c:v>0.54166666666666663</c:v>
                </c:pt>
                <c:pt idx="4">
                  <c:v>0.55208333333333337</c:v>
                </c:pt>
                <c:pt idx="5">
                  <c:v>0.5625</c:v>
                </c:pt>
                <c:pt idx="6">
                  <c:v>0.57291666666666663</c:v>
                </c:pt>
                <c:pt idx="7">
                  <c:v>0.58333333333333337</c:v>
                </c:pt>
                <c:pt idx="8">
                  <c:v>0.59375</c:v>
                </c:pt>
                <c:pt idx="9">
                  <c:v>0.60416666666666663</c:v>
                </c:pt>
                <c:pt idx="10">
                  <c:v>0.61458333333333337</c:v>
                </c:pt>
                <c:pt idx="11">
                  <c:v>0.625</c:v>
                </c:pt>
                <c:pt idx="12">
                  <c:v>0.63541666666666663</c:v>
                </c:pt>
                <c:pt idx="13">
                  <c:v>0.64583333333333337</c:v>
                </c:pt>
                <c:pt idx="14">
                  <c:v>0.65625</c:v>
                </c:pt>
                <c:pt idx="15">
                  <c:v>0.66666666666666663</c:v>
                </c:pt>
                <c:pt idx="16">
                  <c:v>0.67708333333333337</c:v>
                </c:pt>
                <c:pt idx="17">
                  <c:v>0.6875</c:v>
                </c:pt>
                <c:pt idx="18">
                  <c:v>0.69791666666666663</c:v>
                </c:pt>
                <c:pt idx="19">
                  <c:v>0.70833333333333337</c:v>
                </c:pt>
                <c:pt idx="20">
                  <c:v>0.71875</c:v>
                </c:pt>
                <c:pt idx="21">
                  <c:v>0.72916666666666663</c:v>
                </c:pt>
                <c:pt idx="22">
                  <c:v>0.73958333333333337</c:v>
                </c:pt>
                <c:pt idx="23">
                  <c:v>0.75</c:v>
                </c:pt>
                <c:pt idx="24">
                  <c:v>0.76041666666666663</c:v>
                </c:pt>
                <c:pt idx="25">
                  <c:v>0.77083333333333337</c:v>
                </c:pt>
                <c:pt idx="26">
                  <c:v>0.78125</c:v>
                </c:pt>
                <c:pt idx="27">
                  <c:v>0.79166666666666663</c:v>
                </c:pt>
                <c:pt idx="28">
                  <c:v>0.80208333333333337</c:v>
                </c:pt>
                <c:pt idx="29">
                  <c:v>0.8125</c:v>
                </c:pt>
                <c:pt idx="30">
                  <c:v>0.82291666666666663</c:v>
                </c:pt>
                <c:pt idx="31">
                  <c:v>0.83333333333333337</c:v>
                </c:pt>
                <c:pt idx="32">
                  <c:v>0.84375</c:v>
                </c:pt>
              </c:numCache>
            </c:numRef>
          </c:cat>
          <c:val>
            <c:numRef>
              <c:f>'[Chart in Microsoft PowerPoint]EB July'!$E$2:$E$34</c:f>
              <c:numCache>
                <c:formatCode>General</c:formatCode>
                <c:ptCount val="33"/>
                <c:pt idx="0">
                  <c:v>18.8</c:v>
                </c:pt>
                <c:pt idx="1">
                  <c:v>19.149999999999999</c:v>
                </c:pt>
                <c:pt idx="2">
                  <c:v>19.433333333333334</c:v>
                </c:pt>
                <c:pt idx="3">
                  <c:v>19.516666666666666</c:v>
                </c:pt>
                <c:pt idx="4">
                  <c:v>19.649999999999999</c:v>
                </c:pt>
                <c:pt idx="5">
                  <c:v>19.883333333333333</c:v>
                </c:pt>
                <c:pt idx="6">
                  <c:v>20.383333333333333</c:v>
                </c:pt>
                <c:pt idx="7">
                  <c:v>21.2</c:v>
                </c:pt>
                <c:pt idx="8">
                  <c:v>22.816666666666666</c:v>
                </c:pt>
                <c:pt idx="9">
                  <c:v>24.866666666666667</c:v>
                </c:pt>
                <c:pt idx="10">
                  <c:v>27.616666666666667</c:v>
                </c:pt>
                <c:pt idx="11">
                  <c:v>30.566666666666666</c:v>
                </c:pt>
                <c:pt idx="12">
                  <c:v>33.483333333333334</c:v>
                </c:pt>
                <c:pt idx="13">
                  <c:v>35.916666666666664</c:v>
                </c:pt>
                <c:pt idx="14">
                  <c:v>37.81666666666667</c:v>
                </c:pt>
                <c:pt idx="15">
                  <c:v>39.31666666666667</c:v>
                </c:pt>
                <c:pt idx="16">
                  <c:v>41.4</c:v>
                </c:pt>
                <c:pt idx="17">
                  <c:v>42.8</c:v>
                </c:pt>
                <c:pt idx="18">
                  <c:v>44.333333333333336</c:v>
                </c:pt>
                <c:pt idx="19">
                  <c:v>44.983333333333334</c:v>
                </c:pt>
                <c:pt idx="20">
                  <c:v>45.95</c:v>
                </c:pt>
                <c:pt idx="21">
                  <c:v>46.2</c:v>
                </c:pt>
                <c:pt idx="22">
                  <c:v>44.95</c:v>
                </c:pt>
                <c:pt idx="23">
                  <c:v>41.483333333333334</c:v>
                </c:pt>
                <c:pt idx="24">
                  <c:v>38.31666666666667</c:v>
                </c:pt>
                <c:pt idx="25">
                  <c:v>35.06666666666667</c:v>
                </c:pt>
                <c:pt idx="26">
                  <c:v>31.366666666666667</c:v>
                </c:pt>
                <c:pt idx="27">
                  <c:v>27</c:v>
                </c:pt>
                <c:pt idx="28">
                  <c:v>23.816666666666666</c:v>
                </c:pt>
                <c:pt idx="29">
                  <c:v>21.916666666666668</c:v>
                </c:pt>
                <c:pt idx="30">
                  <c:v>20.583333333333332</c:v>
                </c:pt>
                <c:pt idx="31">
                  <c:v>19.716666666666665</c:v>
                </c:pt>
                <c:pt idx="32">
                  <c:v>19.266666666666666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15-450D-8C8B-E8BB18AD3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2048232"/>
        <c:axId val="572047904"/>
      </c:lineChart>
      <c:catAx>
        <c:axId val="572048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h:mm\ AM/PM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7204790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572047904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Avg. Weekday Travel Times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72048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DE102-C966-47C6-B4EE-E5F1C59D5212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FA100-6172-4C51-8173-9EB13D2AAD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549" tIns="45774" rIns="91549" bIns="457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549" tIns="45774" rIns="91549" bIns="45774" rtlCol="0"/>
          <a:lstStyle>
            <a:lvl1pPr algn="r">
              <a:defRPr sz="1200"/>
            </a:lvl1pPr>
          </a:lstStyle>
          <a:p>
            <a:fld id="{BCAD6679-D2B3-48F1-9C83-BD85E580EB08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9" tIns="45774" rIns="91549" bIns="457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549" tIns="45774" rIns="91549" bIns="457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549" tIns="45774" rIns="91549" bIns="457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549" tIns="45774" rIns="91549" bIns="45774" rtlCol="0" anchor="b"/>
          <a:lstStyle>
            <a:lvl1pPr algn="r">
              <a:defRPr sz="1200"/>
            </a:lvl1pPr>
          </a:lstStyle>
          <a:p>
            <a:fld id="{CDE9CA9D-7D09-4CAD-8C75-AB94031C5C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3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9CA9D-7D09-4CAD-8C75-AB94031C5CE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72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9CA9D-7D09-4CAD-8C75-AB94031C5CE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5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  <a:r>
              <a:rPr lang="en-US" baseline="0" dirty="0"/>
              <a:t>NSTRATE AN INCIDENT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9CA9D-7D09-4CAD-8C75-AB94031C5C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7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9CA9D-7D09-4CAD-8C75-AB94031C5C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16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9CA9D-7D09-4CAD-8C75-AB94031C5CE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5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9CA9D-7D09-4CAD-8C75-AB94031C5CE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3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9CA9D-7D09-4CAD-8C75-AB94031C5CE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3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9CA9D-7D09-4CAD-8C75-AB94031C5CE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0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9CA9D-7D09-4CAD-8C75-AB94031C5CE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96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9CA9D-7D09-4CAD-8C75-AB94031C5CE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7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B492D1-546F-488F-B469-933A20205243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A81BF2-546D-0246-93FA-874EB3A42C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8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7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9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5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53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3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0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5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9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DB492D1-546F-488F-B469-933A20205243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8A81BF2-546D-0246-93FA-874EB3A42C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797272B-1CC9-42FF-8162-DC2996950EC0}"/>
              </a:ext>
            </a:extLst>
          </p:cNvPr>
          <p:cNvSpPr/>
          <p:nvPr/>
        </p:nvSpPr>
        <p:spPr>
          <a:xfrm>
            <a:off x="0" y="5762927"/>
            <a:ext cx="12192000" cy="1095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EF69C-512B-41ED-B397-35B4CDD1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D115EC-D9F8-45B6-ACF4-DF1F1B621CB8}"/>
              </a:ext>
            </a:extLst>
          </p:cNvPr>
          <p:cNvSpPr txBox="1">
            <a:spLocks/>
          </p:cNvSpPr>
          <p:nvPr/>
        </p:nvSpPr>
        <p:spPr>
          <a:xfrm>
            <a:off x="2477156" y="5075852"/>
            <a:ext cx="7390744" cy="6228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1"/>
                </a:solidFill>
                <a:latin typeface="Tw Cen MT" panose="020B0602020104020603" pitchFamily="34" charset="0"/>
              </a:rPr>
              <a:t>I-80 Corridor Update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5882F2-00CB-4A36-B60B-65D9FE0438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596" y="5891807"/>
            <a:ext cx="1006808" cy="897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D40AE0-D4CF-4D08-A285-8270CAB56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90" y="5885089"/>
            <a:ext cx="1006808" cy="850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76B07C-5379-4D9E-B9DB-10555595FF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640" y="5784228"/>
            <a:ext cx="2802308" cy="984568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3A92FFF9-D061-49A2-967A-84C139854AD1}"/>
              </a:ext>
            </a:extLst>
          </p:cNvPr>
          <p:cNvSpPr txBox="1">
            <a:spLocks/>
          </p:cNvSpPr>
          <p:nvPr/>
        </p:nvSpPr>
        <p:spPr>
          <a:xfrm>
            <a:off x="1949640" y="3626090"/>
            <a:ext cx="2807849" cy="3917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dirty="0">
                <a:solidFill>
                  <a:schemeClr val="tx1"/>
                </a:solidFill>
                <a:latin typeface="Tw Cen MT" panose="020B0602020104020603" pitchFamily="34" charset="0"/>
              </a:rPr>
              <a:t>December 13, 2019</a:t>
            </a:r>
          </a:p>
        </p:txBody>
      </p:sp>
    </p:spTree>
    <p:extLst>
      <p:ext uri="{BB962C8B-B14F-4D97-AF65-F5344CB8AC3E}">
        <p14:creationId xmlns:p14="http://schemas.microsoft.com/office/powerpoint/2010/main" val="253508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01" y="448601"/>
            <a:ext cx="86995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Committed to the Corridor</a:t>
            </a:r>
            <a:b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Where Can We Help?</a:t>
            </a:r>
            <a:endParaRPr lang="en-US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98768" y="1625646"/>
            <a:ext cx="4848773" cy="4736906"/>
          </a:xfrm>
        </p:spPr>
        <p:txBody>
          <a:bodyPr lIns="0" rIns="0">
            <a:normAutofit/>
          </a:bodyPr>
          <a:lstStyle/>
          <a:p>
            <a:pPr marL="342900">
              <a:buClrTx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Daily Activities</a:t>
            </a:r>
          </a:p>
          <a:p>
            <a:pPr marL="571500"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Monitor CCTV, vehicle detectors and Smart Corridor systems</a:t>
            </a:r>
          </a:p>
          <a:p>
            <a:pPr marL="571500"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Investigate complaints </a:t>
            </a:r>
          </a:p>
          <a:p>
            <a:pPr marL="571500"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Timing adjustments</a:t>
            </a:r>
          </a:p>
          <a:p>
            <a:pPr marL="342900">
              <a:buClrTx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Weekly Activities</a:t>
            </a:r>
          </a:p>
          <a:p>
            <a:pPr marL="617220" lvl="2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Review performance measures</a:t>
            </a:r>
          </a:p>
          <a:p>
            <a:pPr marL="617220" lvl="2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Coordination with Construction</a:t>
            </a:r>
          </a:p>
          <a:p>
            <a:pPr marL="342900">
              <a:buClrTx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Quarterly or Monthly Activities</a:t>
            </a:r>
          </a:p>
          <a:p>
            <a:pPr marL="617220" lvl="2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I-80 Technical Advisory Committee and Management Updates</a:t>
            </a:r>
          </a:p>
          <a:p>
            <a:pPr marL="342900">
              <a:buClrTx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Dedicated Corridor Manager and Team</a:t>
            </a:r>
          </a:p>
          <a:p>
            <a:pPr marL="571500"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6:00am to 6:00pm engineer staffing</a:t>
            </a:r>
          </a:p>
          <a:p>
            <a:pPr marL="388620" lvl="1" indent="0">
              <a:buClrTx/>
              <a:buNone/>
            </a:pPr>
            <a:endParaRPr lang="en-US" b="1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457188" lvl="1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457189" lvl="1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914377" lvl="1" indent="-457189"/>
            <a:endParaRPr lang="en-US" dirty="0">
              <a:latin typeface="Tw Cen MT" panose="020B0602020104020603" pitchFamily="34" charset="0"/>
            </a:endParaRPr>
          </a:p>
          <a:p>
            <a:pPr marL="857229" lvl="2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57149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57149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5579" r="2190" b="-1"/>
          <a:stretch/>
        </p:blipFill>
        <p:spPr bwMode="auto">
          <a:xfrm>
            <a:off x="6330700" y="3935417"/>
            <a:ext cx="3846318" cy="220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56160" y="6107190"/>
            <a:ext cx="3795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w Cen MT" panose="020B0602020104020603" pitchFamily="34" charset="0"/>
              </a:rPr>
              <a:t>Transportation Management Center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68D61E-38A7-4C44-971C-E739FF973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700" y="1625646"/>
            <a:ext cx="3846318" cy="2227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DC2BC9-7A85-4738-860A-687D05118C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1" y="6196265"/>
            <a:ext cx="478304" cy="4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3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6AFE-9888-4CDF-B03C-AA0D8430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1E854-9439-4073-8DA0-7C5DD404D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2999" y="2114026"/>
            <a:ext cx="6021199" cy="413437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Improved Mobility and Safety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Corridor performance would have been worse without Smart Corridor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Freeway was more productive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WB I-80 saw most improvements</a:t>
            </a:r>
          </a:p>
          <a:p>
            <a:pPr>
              <a:buClrTx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Proof of Concept For the Future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Active Traffic Management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Innovative Traveler Information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Coordinated Incident Management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Adaptive Ramp Metering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Regional Data Sharing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03CB-34A2-452A-AC66-8CA5FBDF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D39EE2-6FA6-421E-8F9F-873D4E0B3C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1" y="6196265"/>
            <a:ext cx="478304" cy="4262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55EC41-C43F-4350-BD9D-2262E11DB9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198" y="2114025"/>
            <a:ext cx="3975659" cy="38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1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Managed Lane Update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43000" y="2057399"/>
            <a:ext cx="5854148" cy="4565133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Caltrans Monitors Managed Lane and HOV Performance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Annual Report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Consults with FHWA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Data Collection Challenge:</a:t>
            </a:r>
          </a:p>
          <a:p>
            <a:pPr lvl="2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Labor intensive process with Caltrans and Consultant teams</a:t>
            </a:r>
          </a:p>
          <a:p>
            <a:pPr lvl="3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Human Factors</a:t>
            </a:r>
          </a:p>
          <a:p>
            <a:pPr lvl="4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Tinted Windows</a:t>
            </a:r>
          </a:p>
          <a:p>
            <a:pPr lvl="4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Children</a:t>
            </a:r>
          </a:p>
          <a:p>
            <a:pPr lvl="4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Viewing Angles</a:t>
            </a:r>
          </a:p>
          <a:p>
            <a:pPr lvl="2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Evaluating automation technologies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Display HOV Symbol on Lane Use Signs During Operating Hours (WB Only)</a:t>
            </a:r>
          </a:p>
          <a:p>
            <a:pPr lvl="2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1 Year Pilot Starting Fall 2019 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Enhanced Enforcement</a:t>
            </a:r>
          </a:p>
          <a:p>
            <a:endParaRPr lang="en-US" dirty="0"/>
          </a:p>
          <a:p>
            <a:pPr marL="457188" lvl="1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457189" lvl="1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914377" lvl="1" indent="-457189"/>
            <a:endParaRPr lang="en-US" dirty="0">
              <a:latin typeface="Tw Cen MT" panose="020B0602020104020603" pitchFamily="34" charset="0"/>
            </a:endParaRPr>
          </a:p>
          <a:p>
            <a:pPr marL="857229" lvl="2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57149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57149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CB3DB724-96E9-4905-B6D5-EB7A0373D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3277" y="3159527"/>
            <a:ext cx="4894284" cy="2360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A6A4D-E653-4908-B36A-DA48A27DF7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1" y="6196265"/>
            <a:ext cx="478304" cy="4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0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7C21-9118-4B98-8174-FC6FC691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Enhanced Enforcement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63BA1-4A2C-4995-964F-2D28F4A5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2662FF-0B4A-432C-B257-7053026FB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16642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Ongoing Partnership with MTC and CHP</a:t>
            </a:r>
          </a:p>
          <a:p>
            <a:pPr lvl="0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MTC allocated additional $600,000 of funds for enforcement in FY19/20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$1.8 million total through June 30, 2020.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Approximately $1.1 million available July 1, 2019 and beyond</a:t>
            </a:r>
          </a:p>
          <a:p>
            <a:pPr lvl="0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FY 18/19 Statistics: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11,800 enforcement contacts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80% were for HOV occupancy citations or warnings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7900+ Citations Issued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1400+ Warnings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Analysis ongoing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91093-BB11-4DC0-A00B-7AE94FFA7F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1" y="6196265"/>
            <a:ext cx="478304" cy="4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4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Upcoming Projects and Initiatives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267899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Collaboration with Regional Partners and MTC</a:t>
            </a:r>
          </a:p>
          <a:p>
            <a:pPr marL="800088" lvl="1" indent="-342900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SF-Oakland Bay Bridge Metering Lights Upgrade</a:t>
            </a:r>
          </a:p>
          <a:p>
            <a:pPr marL="1074408" lvl="2" indent="-342900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“Smart” Adaptive System</a:t>
            </a:r>
          </a:p>
          <a:p>
            <a:pPr marL="800088" lvl="1" indent="-342900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Bay Bridge Forward</a:t>
            </a:r>
          </a:p>
          <a:p>
            <a:pPr marL="1074408" lvl="2" indent="-342900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Improve Transit Access</a:t>
            </a:r>
          </a:p>
          <a:p>
            <a:pPr marL="1074408" lvl="2" indent="-342900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Commuter Parking at I-80 / Buchannan</a:t>
            </a:r>
          </a:p>
          <a:p>
            <a:pPr marL="1348728" lvl="3" indent="-342900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Opening Spring 2020</a:t>
            </a:r>
          </a:p>
          <a:p>
            <a:pPr marL="800088" lvl="1" indent="-342900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Port of Oakland: GoPort Freight</a:t>
            </a:r>
          </a:p>
          <a:p>
            <a:pPr marL="571488" indent="-342900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Adaptive Traffic Signal System Deployments</a:t>
            </a:r>
          </a:p>
          <a:p>
            <a:pPr marL="571488" indent="-342900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Implementation of Variable Advisory Speeds on I-80</a:t>
            </a:r>
          </a:p>
          <a:p>
            <a:pPr marL="571488" indent="-342900"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New Technology Pilots</a:t>
            </a:r>
          </a:p>
          <a:p>
            <a:pPr marL="800088" lvl="1" indent="-342900"/>
            <a:endParaRPr lang="en-US" dirty="0">
              <a:latin typeface="Tw Cen MT" panose="020B0602020104020603" pitchFamily="34" charset="0"/>
            </a:endParaRPr>
          </a:p>
          <a:p>
            <a:pPr marL="457189" lvl="1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914377" lvl="1" indent="-457189"/>
            <a:endParaRPr lang="en-US" dirty="0">
              <a:latin typeface="Tw Cen MT" panose="020B0602020104020603" pitchFamily="34" charset="0"/>
            </a:endParaRPr>
          </a:p>
          <a:p>
            <a:pPr marL="857229" lvl="2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57149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57149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C6ED9A-811E-4C81-ACCC-947AD9068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49" y="2350416"/>
            <a:ext cx="3965467" cy="2881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1FC23F-4D9E-4179-B2BF-60FA49DB4C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1" y="6196265"/>
            <a:ext cx="478304" cy="4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1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050" y="2225529"/>
            <a:ext cx="2572930" cy="240694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w Cen MT" panose="020B0602020104020603" pitchFamily="34" charset="0"/>
              </a:rPr>
              <a:t>Planned Caltrans Projects in Contra Costa County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1FC23F-4D9E-4179-B2BF-60FA49DB4C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1" y="6196265"/>
            <a:ext cx="478304" cy="426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9C751B-7785-46C6-9E8D-6BDD0AAFB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354" y="280637"/>
            <a:ext cx="4289136" cy="63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4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991005-F876-49A1-A6B2-B7E855193C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1" y="6196265"/>
            <a:ext cx="478304" cy="4262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53B801C-AF3A-4D96-91D5-AFF13653B384}"/>
              </a:ext>
            </a:extLst>
          </p:cNvPr>
          <p:cNvSpPr/>
          <p:nvPr/>
        </p:nvSpPr>
        <p:spPr>
          <a:xfrm>
            <a:off x="3702697" y="2244060"/>
            <a:ext cx="47866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w Cen MT" panose="020B0602020104020603" pitchFamily="34" charset="0"/>
              </a:rPr>
              <a:t>Questions</a:t>
            </a:r>
          </a:p>
          <a:p>
            <a:pPr algn="ctr"/>
            <a:endParaRPr lang="en-US" sz="3200" b="1" dirty="0">
              <a:latin typeface="Tw Cen MT" panose="020B0602020104020603" pitchFamily="34" charset="0"/>
            </a:endParaRPr>
          </a:p>
          <a:p>
            <a:pPr algn="ctr"/>
            <a:r>
              <a:rPr lang="en-US" sz="1600" dirty="0">
                <a:latin typeface="Tw Cen MT" panose="020B0602020104020603" pitchFamily="34" charset="0"/>
              </a:rPr>
              <a:t>David Man</a:t>
            </a:r>
          </a:p>
          <a:p>
            <a:pPr algn="ctr"/>
            <a:r>
              <a:rPr lang="en-US" sz="1600" dirty="0">
                <a:latin typeface="Tw Cen MT" panose="020B0602020104020603" pitchFamily="34" charset="0"/>
              </a:rPr>
              <a:t>Caltrans District 4</a:t>
            </a:r>
          </a:p>
          <a:p>
            <a:pPr algn="ctr"/>
            <a:r>
              <a:rPr lang="en-US" sz="1600" dirty="0">
                <a:latin typeface="Tw Cen MT" panose="020B0602020104020603" pitchFamily="34" charset="0"/>
              </a:rPr>
              <a:t>Supervising Transportation Engineer</a:t>
            </a:r>
          </a:p>
          <a:p>
            <a:pPr algn="ctr"/>
            <a:r>
              <a:rPr lang="en-US" sz="1600" dirty="0">
                <a:latin typeface="Tw Cen MT" panose="020B0602020104020603" pitchFamily="34" charset="0"/>
              </a:rPr>
              <a:t>David.Man@dot.ca.gov</a:t>
            </a:r>
            <a:endParaRPr lang="en-US" sz="3200" dirty="0">
              <a:latin typeface="Tw Cen MT" panose="020B06020201040206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AC28D-AB95-495A-84AE-5E271586B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645" y="895350"/>
            <a:ext cx="1348710" cy="13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849F05-684A-4B16-A5B8-331255AC5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010553" cy="1454255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I-80 Smart Corridor Update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Managed (HOV) Lane Update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Upcoming Initiatives and Projects on I-80</a:t>
            </a:r>
          </a:p>
          <a:p>
            <a:endParaRPr lang="en-US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5F87C-DD77-496A-8EDD-E979E1B0E1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1" y="6196265"/>
            <a:ext cx="478304" cy="426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CE79A-ADFA-4D43-B1FF-3C6B95FA5D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1930" y="3701404"/>
            <a:ext cx="8997659" cy="249486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3941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29" y="448601"/>
            <a:ext cx="9997481" cy="59863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I-80 Smart Corridor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5" name="object 4"/>
          <p:cNvSpPr>
            <a:spLocks noChangeAspect="1"/>
          </p:cNvSpPr>
          <p:nvPr/>
        </p:nvSpPr>
        <p:spPr>
          <a:xfrm>
            <a:off x="6549020" y="1241321"/>
            <a:ext cx="3351254" cy="2140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A75D8-097C-4F51-962C-0E85B986D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086" y="1241321"/>
            <a:ext cx="3351253" cy="5308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A565D4-7FE4-41E4-ADC0-003FB9642C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1" y="6196265"/>
            <a:ext cx="478304" cy="426268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9925EA0-C093-4438-99F4-E90E5E924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970" y="5030843"/>
            <a:ext cx="6591650" cy="1493491"/>
          </a:xfrm>
        </p:spPr>
        <p:txBody>
          <a:bodyPr numCol="2">
            <a:normAutofit/>
          </a:bodyPr>
          <a:lstStyle/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Tw Cen MT" panose="020B0602020104020603" pitchFamily="34" charset="0"/>
              </a:rPr>
              <a:t>Adaptive Ramp Metering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Tw Cen MT" panose="020B0602020104020603" pitchFamily="34" charset="0"/>
              </a:rPr>
              <a:t>Active Traffic Management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Tw Cen MT" panose="020B0602020104020603" pitchFamily="34" charset="0"/>
              </a:rPr>
              <a:t>Transit Signal Priority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Tw Cen MT" panose="020B0602020104020603" pitchFamily="34" charset="0"/>
              </a:rPr>
              <a:t>Traffic Signal Coordination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Tw Cen MT" panose="020B0602020104020603" pitchFamily="34" charset="0"/>
              </a:rPr>
              <a:t>Incident Management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Tw Cen MT" panose="020B0602020104020603" pitchFamily="34" charset="0"/>
              </a:rPr>
              <a:t>Traffic Data Sharing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Tw Cen MT" panose="020B0602020104020603" pitchFamily="34" charset="0"/>
              </a:rPr>
              <a:t>Enhanced Traveler Information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F148CCE-16F2-4D16-BA42-F9F694464128}"/>
              </a:ext>
            </a:extLst>
          </p:cNvPr>
          <p:cNvSpPr txBox="1">
            <a:spLocks/>
          </p:cNvSpPr>
          <p:nvPr/>
        </p:nvSpPr>
        <p:spPr>
          <a:xfrm>
            <a:off x="5184395" y="3538502"/>
            <a:ext cx="6080505" cy="1493491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600"/>
              </a:spcBef>
              <a:buClrTx/>
              <a:buNone/>
            </a:pPr>
            <a:r>
              <a:rPr lang="en-US" sz="2800" i="1" dirty="0">
                <a:solidFill>
                  <a:schemeClr val="tx1"/>
                </a:solidFill>
                <a:latin typeface="Tw Cen MT" panose="020B0602020104020603" pitchFamily="34" charset="0"/>
              </a:rPr>
              <a:t>What is the I-80 Smart Corridor?</a:t>
            </a:r>
          </a:p>
          <a:p>
            <a:pPr marL="45720" indent="0">
              <a:spcBef>
                <a:spcPts val="600"/>
              </a:spcBef>
              <a:buClrTx/>
              <a:buNone/>
            </a:pPr>
            <a:r>
              <a:rPr lang="en-US" sz="2800" dirty="0">
                <a:solidFill>
                  <a:schemeClr val="tx1"/>
                </a:solidFill>
                <a:latin typeface="Tw Cen MT" panose="020B0602020104020603" pitchFamily="34" charset="0"/>
              </a:rPr>
              <a:t>Implementation of operational strategies and technologies to improve mobility, safety and interagency communications.</a:t>
            </a:r>
            <a:endParaRPr lang="en-US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0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7782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I-80 Smart Corridor Update </a:t>
            </a:r>
            <a:endParaRPr lang="en-US" b="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43000" y="1815986"/>
            <a:ext cx="5224245" cy="480654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1"/>
                </a:solidFill>
                <a:latin typeface="Tw Cen MT" panose="020B0602020104020603" pitchFamily="34" charset="0"/>
              </a:rPr>
              <a:t>Caltrans proactively operating, monitoring &amp; fine-tuning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200" dirty="0">
                <a:solidFill>
                  <a:schemeClr val="tx1"/>
                </a:solidFill>
                <a:latin typeface="Tw Cen MT" panose="020B0602020104020603" pitchFamily="34" charset="0"/>
              </a:rPr>
              <a:t>Total Activations of System: 1141*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6400" dirty="0">
                <a:solidFill>
                  <a:schemeClr val="tx1"/>
                </a:solidFill>
                <a:latin typeface="Tw Cen MT" panose="020B0602020104020603" pitchFamily="34" charset="0"/>
              </a:rPr>
              <a:t>WB I-80:  836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6400" dirty="0">
                <a:solidFill>
                  <a:schemeClr val="tx1"/>
                </a:solidFill>
                <a:latin typeface="Tw Cen MT" panose="020B0602020104020603" pitchFamily="34" charset="0"/>
              </a:rPr>
              <a:t>EB I-80:  305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6400" dirty="0">
                <a:solidFill>
                  <a:schemeClr val="tx1"/>
                </a:solidFill>
                <a:latin typeface="Tw Cen MT" panose="020B0602020104020603" pitchFamily="34" charset="0"/>
              </a:rPr>
              <a:t>Overhead Signs (WB):  523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8000" dirty="0">
                <a:solidFill>
                  <a:schemeClr val="tx1"/>
                </a:solidFill>
                <a:latin typeface="Tw Cen MT" panose="020B0602020104020603" pitchFamily="34" charset="0"/>
              </a:rPr>
              <a:t>After Study (2014 – 2017)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7800" dirty="0">
                <a:solidFill>
                  <a:schemeClr val="tx1"/>
                </a:solidFill>
                <a:latin typeface="Tw Cen MT" panose="020B0602020104020603" pitchFamily="34" charset="0"/>
              </a:rPr>
              <a:t>Demand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1"/>
                </a:solidFill>
                <a:latin typeface="Tw Cen MT" panose="020B0602020104020603" pitchFamily="34" charset="0"/>
              </a:rPr>
              <a:t>Mobility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1"/>
                </a:solidFill>
                <a:latin typeface="Tw Cen MT" panose="020B0602020104020603" pitchFamily="34" charset="0"/>
              </a:rPr>
              <a:t>Safety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1"/>
                </a:solidFill>
                <a:latin typeface="Tw Cen MT" panose="020B0602020104020603" pitchFamily="34" charset="0"/>
              </a:rPr>
              <a:t>Bottlenecks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548640" lvl="2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2396D-7DE0-40DD-AA01-A2EB3DFB3AA7}"/>
              </a:ext>
            </a:extLst>
          </p:cNvPr>
          <p:cNvSpPr txBox="1"/>
          <p:nvPr/>
        </p:nvSpPr>
        <p:spPr>
          <a:xfrm>
            <a:off x="5673528" y="6333109"/>
            <a:ext cx="1706216" cy="2616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w Cen MT" panose="020B0602020104020603" pitchFamily="34" charset="0"/>
              </a:rPr>
              <a:t>* As of 7/31/2019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52B71C-B813-4AF5-8B7F-86AE52043B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1" y="6196265"/>
            <a:ext cx="478304" cy="426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9C5CAF-8F9F-482E-9D55-FE7B4B83D4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4" t="3469" r="2705"/>
          <a:stretch/>
        </p:blipFill>
        <p:spPr>
          <a:xfrm>
            <a:off x="6526636" y="1945767"/>
            <a:ext cx="5248214" cy="42254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856A33-B843-4084-B279-BC1BA4556170}"/>
              </a:ext>
            </a:extLst>
          </p:cNvPr>
          <p:cNvSpPr txBox="1"/>
          <p:nvPr/>
        </p:nvSpPr>
        <p:spPr>
          <a:xfrm>
            <a:off x="6763194" y="1876201"/>
            <a:ext cx="142740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Variable Advisory Speed 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E8BDED-26D3-4634-86A5-EB42047A3EA5}"/>
              </a:ext>
            </a:extLst>
          </p:cNvPr>
          <p:cNvSpPr txBox="1"/>
          <p:nvPr/>
        </p:nvSpPr>
        <p:spPr>
          <a:xfrm>
            <a:off x="8497210" y="2552588"/>
            <a:ext cx="166463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Lane Use Signs</a:t>
            </a:r>
          </a:p>
        </p:txBody>
      </p:sp>
    </p:spTree>
    <p:extLst>
      <p:ext uri="{BB962C8B-B14F-4D97-AF65-F5344CB8AC3E}">
        <p14:creationId xmlns:p14="http://schemas.microsoft.com/office/powerpoint/2010/main" val="374205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6CBC-326B-4392-A18E-0A9B014B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Increasing Demand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C3E5326-78C5-4E82-8B2F-76A96AD07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767334"/>
              </p:ext>
            </p:extLst>
          </p:nvPr>
        </p:nvGraphicFramePr>
        <p:xfrm>
          <a:off x="1093788" y="1601788"/>
          <a:ext cx="10004425" cy="485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DD0EB-8272-4003-8330-6AA4CCDE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9DC71-B070-49FE-8A7D-1E8E7EFA512C}"/>
              </a:ext>
            </a:extLst>
          </p:cNvPr>
          <p:cNvSpPr txBox="1"/>
          <p:nvPr/>
        </p:nvSpPr>
        <p:spPr>
          <a:xfrm>
            <a:off x="9493320" y="1883964"/>
            <a:ext cx="863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7-10%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0DF25B6-2B83-44C4-A2BD-D50678074458}"/>
              </a:ext>
            </a:extLst>
          </p:cNvPr>
          <p:cNvSpPr/>
          <p:nvPr/>
        </p:nvSpPr>
        <p:spPr>
          <a:xfrm>
            <a:off x="9339208" y="1934888"/>
            <a:ext cx="184935" cy="298261"/>
          </a:xfrm>
          <a:prstGeom prst="up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B422B-CC9E-4246-B6EC-73D34543C2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1" y="6196265"/>
            <a:ext cx="478304" cy="4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0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BDA16-979D-4556-9E83-BF88C39A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DE5C4FA-097B-4A10-B37C-695897886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465357"/>
              </p:ext>
            </p:extLst>
          </p:nvPr>
        </p:nvGraphicFramePr>
        <p:xfrm>
          <a:off x="232151" y="269048"/>
          <a:ext cx="11727698" cy="631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C038CF0-F07F-4B04-B646-D6B54CF00A9B}"/>
              </a:ext>
            </a:extLst>
          </p:cNvPr>
          <p:cNvSpPr/>
          <p:nvPr/>
        </p:nvSpPr>
        <p:spPr>
          <a:xfrm>
            <a:off x="6891131" y="2240446"/>
            <a:ext cx="2939143" cy="390492"/>
          </a:xfrm>
          <a:prstGeom prst="rect">
            <a:avLst/>
          </a:prstGeom>
          <a:ln w="635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Gantries on WB I-80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32626-F6EE-42A1-952A-6A69ED14E598}"/>
              </a:ext>
            </a:extLst>
          </p:cNvPr>
          <p:cNvSpPr txBox="1"/>
          <p:nvPr/>
        </p:nvSpPr>
        <p:spPr>
          <a:xfrm>
            <a:off x="11145121" y="5888488"/>
            <a:ext cx="71861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w Cen MT" panose="020B0602020104020603" pitchFamily="34" charset="0"/>
              </a:rPr>
              <a:t>INRIX</a:t>
            </a:r>
            <a:endParaRPr lang="en-US" sz="2800" dirty="0">
              <a:latin typeface="Tw Cen MT" panose="020B06020201040206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D08D8-1C36-42AD-93C8-AB71C93322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1" y="6196265"/>
            <a:ext cx="478304" cy="4262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E4CE76-855A-4674-A94B-ECF1AB61DE5F}"/>
              </a:ext>
            </a:extLst>
          </p:cNvPr>
          <p:cNvSpPr/>
          <p:nvPr/>
        </p:nvSpPr>
        <p:spPr>
          <a:xfrm>
            <a:off x="2205136" y="4436251"/>
            <a:ext cx="2600130" cy="357342"/>
          </a:xfrm>
          <a:prstGeom prst="rect">
            <a:avLst/>
          </a:prstGeom>
          <a:ln w="635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Congestion from 5AM to 8PM</a:t>
            </a:r>
          </a:p>
        </p:txBody>
      </p:sp>
    </p:spTree>
    <p:extLst>
      <p:ext uri="{BB962C8B-B14F-4D97-AF65-F5344CB8AC3E}">
        <p14:creationId xmlns:p14="http://schemas.microsoft.com/office/powerpoint/2010/main" val="256648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BDA16-979D-4556-9E83-BF88C39A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074A227-8A1E-40E5-8707-3C543AC80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265636"/>
              </p:ext>
            </p:extLst>
          </p:nvPr>
        </p:nvGraphicFramePr>
        <p:xfrm>
          <a:off x="232151" y="269047"/>
          <a:ext cx="11727697" cy="631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D38F20-C83A-40F1-AAB2-5F8BF304829C}"/>
              </a:ext>
            </a:extLst>
          </p:cNvPr>
          <p:cNvSpPr txBox="1"/>
          <p:nvPr/>
        </p:nvSpPr>
        <p:spPr>
          <a:xfrm>
            <a:off x="11035747" y="5916361"/>
            <a:ext cx="71861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w Cen MT" panose="020B0602020104020603" pitchFamily="34" charset="0"/>
              </a:rPr>
              <a:t>INRIX</a:t>
            </a:r>
            <a:endParaRPr lang="en-US" sz="2800" dirty="0">
              <a:latin typeface="Tw Cen MT" panose="020B06020201040206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17745-0466-4752-AF3C-6AB4D97969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1" y="6196265"/>
            <a:ext cx="478304" cy="4262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6C5CB7-6D0E-4993-9514-4A0DDD00081F}"/>
              </a:ext>
            </a:extLst>
          </p:cNvPr>
          <p:cNvSpPr/>
          <p:nvPr/>
        </p:nvSpPr>
        <p:spPr>
          <a:xfrm>
            <a:off x="2988907" y="3088414"/>
            <a:ext cx="1732383" cy="357342"/>
          </a:xfrm>
          <a:prstGeom prst="rect">
            <a:avLst/>
          </a:prstGeom>
          <a:ln w="635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 Peak Expansion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6772D8-93F3-4548-8F35-B7E1F10DAB81}"/>
              </a:ext>
            </a:extLst>
          </p:cNvPr>
          <p:cNvSpPr/>
          <p:nvPr/>
        </p:nvSpPr>
        <p:spPr>
          <a:xfrm>
            <a:off x="6910875" y="3707338"/>
            <a:ext cx="1831909" cy="923651"/>
          </a:xfrm>
          <a:prstGeom prst="rect">
            <a:avLst/>
          </a:prstGeom>
          <a:ln w="635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 increased significantly, minimal travel times increase</a:t>
            </a:r>
          </a:p>
        </p:txBody>
      </p:sp>
    </p:spTree>
    <p:extLst>
      <p:ext uri="{BB962C8B-B14F-4D97-AF65-F5344CB8AC3E}">
        <p14:creationId xmlns:p14="http://schemas.microsoft.com/office/powerpoint/2010/main" val="305119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BDA16-979D-4556-9E83-BF88C39A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70C83E-CB69-4702-8DC9-1959F85B9B13}"/>
              </a:ext>
            </a:extLst>
          </p:cNvPr>
          <p:cNvSpPr txBox="1">
            <a:spLocks/>
          </p:cNvSpPr>
          <p:nvPr/>
        </p:nvSpPr>
        <p:spPr>
          <a:xfrm>
            <a:off x="1055429" y="448601"/>
            <a:ext cx="9997481" cy="92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0" dirty="0">
                <a:solidFill>
                  <a:schemeClr val="tx1"/>
                </a:solidFill>
                <a:latin typeface="Tw Cen MT" panose="020B0602020104020603" pitchFamily="34" charset="0"/>
              </a:rPr>
              <a:t>Safety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13D44-CE1A-4C9E-BDF4-109984781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6" y="1272792"/>
            <a:ext cx="6728237" cy="44571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2B5A24-FE87-42E6-9331-2D18C63ADB8E}"/>
              </a:ext>
            </a:extLst>
          </p:cNvPr>
          <p:cNvSpPr/>
          <p:nvPr/>
        </p:nvSpPr>
        <p:spPr>
          <a:xfrm>
            <a:off x="615406" y="5821636"/>
            <a:ext cx="6806825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Highways and Freeways in Alameda and Contra Costa Counties:  </a:t>
            </a:r>
            <a:r>
              <a:rPr lang="en-US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Collisions increased an average of 12 percent between 2014 and 2017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878C3E-65B7-426A-9A2C-D389D5ADA561}"/>
              </a:ext>
            </a:extLst>
          </p:cNvPr>
          <p:cNvSpPr/>
          <p:nvPr/>
        </p:nvSpPr>
        <p:spPr>
          <a:xfrm>
            <a:off x="8142476" y="4237111"/>
            <a:ext cx="2941760" cy="1792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WB I-80 has highest density of Smart Corridor elements including gantries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WB I-80 rear-end accidents decreased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1CDBA-AB5B-412B-8BAC-B90F76E68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350" y="1686949"/>
            <a:ext cx="3244012" cy="2530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1E7973-0924-44A1-8192-DFAB4F8445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1" y="6196265"/>
            <a:ext cx="478304" cy="4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5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7782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Improving Bottlenecks </a:t>
            </a:r>
            <a:endParaRPr lang="en-US" b="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43000" y="1815987"/>
            <a:ext cx="5224245" cy="400597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1"/>
                </a:solidFill>
                <a:latin typeface="Tw Cen MT" panose="020B0602020104020603" pitchFamily="34" charset="0"/>
              </a:rPr>
              <a:t># of Bottlenecks Unchanged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1"/>
                </a:solidFill>
                <a:latin typeface="Tw Cen MT" panose="020B0602020104020603" pitchFamily="34" charset="0"/>
              </a:rPr>
              <a:t>Examples of Bottlenecks Locations: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7800" dirty="0">
                <a:solidFill>
                  <a:schemeClr val="tx1"/>
                </a:solidFill>
                <a:latin typeface="Tw Cen MT" panose="020B0602020104020603" pitchFamily="34" charset="0"/>
              </a:rPr>
              <a:t>WB I-80: 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chemeClr val="tx1"/>
                </a:solidFill>
                <a:latin typeface="Tw Cen MT" panose="020B0602020104020603" pitchFamily="34" charset="0"/>
              </a:rPr>
              <a:t>Bay Bridge Toll Plaza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chemeClr val="tx1"/>
                </a:solidFill>
                <a:latin typeface="Tw Cen MT" panose="020B0602020104020603" pitchFamily="34" charset="0"/>
              </a:rPr>
              <a:t>“Maze”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chemeClr val="tx1"/>
                </a:solidFill>
                <a:latin typeface="Tw Cen MT" panose="020B0602020104020603" pitchFamily="34" charset="0"/>
              </a:rPr>
              <a:t>I-580 Merge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7800" dirty="0">
                <a:solidFill>
                  <a:schemeClr val="tx1"/>
                </a:solidFill>
                <a:latin typeface="Tw Cen MT" panose="020B0602020104020603" pitchFamily="34" charset="0"/>
              </a:rPr>
              <a:t>EB I-80: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chemeClr val="tx1"/>
                </a:solidFill>
                <a:latin typeface="Tw Cen MT" panose="020B0602020104020603" pitchFamily="34" charset="0"/>
              </a:rPr>
              <a:t>Gilman to I-580 Interchange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chemeClr val="tx1"/>
                </a:solidFill>
                <a:latin typeface="Tw Cen MT" panose="020B0602020104020603" pitchFamily="34" charset="0"/>
              </a:rPr>
              <a:t>San Pablo Dam Rd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chemeClr val="tx1"/>
                </a:solidFill>
                <a:latin typeface="Tw Cen MT" panose="020B0602020104020603" pitchFamily="34" charset="0"/>
              </a:rPr>
              <a:t>Pinole Valley Rd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1"/>
                </a:solidFill>
                <a:latin typeface="Tw Cen MT" panose="020B0602020104020603" pitchFamily="34" charset="0"/>
              </a:rPr>
              <a:t>Improved throughput through bottlenecks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7800" dirty="0">
                <a:solidFill>
                  <a:schemeClr val="tx1"/>
                </a:solidFill>
                <a:latin typeface="Tw Cen MT" panose="020B0602020104020603" pitchFamily="34" charset="0"/>
              </a:rPr>
              <a:t>Freeway is more productive</a:t>
            </a:r>
            <a:endParaRPr 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1BF2-546D-0246-93FA-874EB3A42CE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52B71C-B813-4AF5-8B7F-86AE52043B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1" y="6196265"/>
            <a:ext cx="478304" cy="426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8279BD-D5DB-419D-B574-F766D021C5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845" y="1999948"/>
            <a:ext cx="5258653" cy="3653994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0B0E4351-FAA4-4944-A0E4-4CE5E6DB658D}"/>
              </a:ext>
            </a:extLst>
          </p:cNvPr>
          <p:cNvSpPr/>
          <p:nvPr/>
        </p:nvSpPr>
        <p:spPr>
          <a:xfrm>
            <a:off x="4541244" y="2905187"/>
            <a:ext cx="1581461" cy="179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98766"/>
      </p:ext>
    </p:extLst>
  </p:cSld>
  <p:clrMapOvr>
    <a:masterClrMapping/>
  </p:clrMapOvr>
</p:sld>
</file>

<file path=ppt/theme/theme1.xml><?xml version="1.0" encoding="utf-8"?>
<a:theme xmlns:a="http://schemas.openxmlformats.org/drawingml/2006/main" name="Caltrans PP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ltrans PPT" id="{B6F9F108-2FFA-4ED0-A23D-DB2ADE753ABE}" vid="{0774E183-F352-4D2D-8E85-0FCEA367C0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36471</TotalTime>
  <Words>633</Words>
  <Application>Microsoft Office PowerPoint</Application>
  <PresentationFormat>Widescreen</PresentationFormat>
  <Paragraphs>189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Tw Cen MT</vt:lpstr>
      <vt:lpstr>Caltrans PPT</vt:lpstr>
      <vt:lpstr>PowerPoint Presentation</vt:lpstr>
      <vt:lpstr>Agenda</vt:lpstr>
      <vt:lpstr>I-80 Smart Corridor Overview</vt:lpstr>
      <vt:lpstr>I-80 Smart Corridor Update </vt:lpstr>
      <vt:lpstr>Increasing Demand</vt:lpstr>
      <vt:lpstr>PowerPoint Presentation</vt:lpstr>
      <vt:lpstr>PowerPoint Presentation</vt:lpstr>
      <vt:lpstr>PowerPoint Presentation</vt:lpstr>
      <vt:lpstr>Improving Bottlenecks </vt:lpstr>
      <vt:lpstr>Committed to the Corridor Where Can We Help?</vt:lpstr>
      <vt:lpstr>Summary</vt:lpstr>
      <vt:lpstr>Managed Lane Update</vt:lpstr>
      <vt:lpstr>Enhanced Enforcement Update</vt:lpstr>
      <vt:lpstr>Upcoming Projects and Initiatives </vt:lpstr>
      <vt:lpstr>Planned Caltrans Projects in Contra Costa County</vt:lpstr>
      <vt:lpstr>PowerPoint Presentation</vt:lpstr>
    </vt:vector>
  </TitlesOfParts>
  <Company>Circlepoint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dsm</dc:creator>
  <cp:lastModifiedBy>Man, David@DOT</cp:lastModifiedBy>
  <cp:revision>1052</cp:revision>
  <cp:lastPrinted>2019-02-07T01:21:05Z</cp:lastPrinted>
  <dcterms:created xsi:type="dcterms:W3CDTF">2015-09-23T22:32:29Z</dcterms:created>
  <dcterms:modified xsi:type="dcterms:W3CDTF">2019-12-13T01:05:15Z</dcterms:modified>
</cp:coreProperties>
</file>